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  <p:sldMasterId id="2147483674" r:id="rId6"/>
  </p:sldMasterIdLst>
  <p:notesMasterIdLst>
    <p:notesMasterId r:id="rId25"/>
  </p:notesMasterIdLst>
  <p:handoutMasterIdLst>
    <p:handoutMasterId r:id="rId26"/>
  </p:handoutMasterIdLst>
  <p:sldIdLst>
    <p:sldId id="624" r:id="rId7"/>
    <p:sldId id="1725" r:id="rId8"/>
    <p:sldId id="1753" r:id="rId9"/>
    <p:sldId id="1726" r:id="rId10"/>
    <p:sldId id="1733" r:id="rId11"/>
    <p:sldId id="1738" r:id="rId12"/>
    <p:sldId id="1727" r:id="rId13"/>
    <p:sldId id="1734" r:id="rId14"/>
    <p:sldId id="1736" r:id="rId15"/>
    <p:sldId id="1754" r:id="rId16"/>
    <p:sldId id="1720" r:id="rId17"/>
    <p:sldId id="256" r:id="rId18"/>
    <p:sldId id="263" r:id="rId19"/>
    <p:sldId id="345" r:id="rId20"/>
    <p:sldId id="1719" r:id="rId21"/>
    <p:sldId id="640" r:id="rId22"/>
    <p:sldId id="418" r:id="rId23"/>
    <p:sldId id="27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300C37-EE39-3EE8-28A5-8CD2830109A1}" name="Deena Pourshaban" initials="DP" userId="874151b21bdcb870" providerId="Windows Live"/>
  <p188:author id="{8443ED59-20C7-4FDF-8DCA-8A14D1AA1C8C}" name="Microsoft Office User" initials="Office" userId="Microsoft Office User" providerId="None"/>
  <p188:author id="{FE26D25F-A63B-485D-2210-4AA43D203900}" name="Natalie Martin" initials="NM" userId="e6c89901a884e0af" providerId="Windows Live"/>
  <p188:author id="{0758D6C0-A7B7-CB99-DDD8-CDF6D82D5A67}" name="Deena Pourshaban" initials="dp" userId="Deena Pourshaba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na Pourshaban" initials="DP" lastIdx="31" clrIdx="0">
    <p:extLst>
      <p:ext uri="{19B8F6BF-5375-455C-9EA6-DF929625EA0E}">
        <p15:presenceInfo xmlns:p15="http://schemas.microsoft.com/office/powerpoint/2012/main" userId="874151b21bdcb870" providerId="Windows Live"/>
      </p:ext>
    </p:extLst>
  </p:cmAuthor>
  <p:cmAuthor id="2" name="Natalie Martin" initials="NM" lastIdx="23" clrIdx="1">
    <p:extLst>
      <p:ext uri="{19B8F6BF-5375-455C-9EA6-DF929625EA0E}">
        <p15:presenceInfo xmlns:p15="http://schemas.microsoft.com/office/powerpoint/2012/main" userId="e6c89901a884e0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E21"/>
    <a:srgbClr val="7085A3"/>
    <a:srgbClr val="080808"/>
    <a:srgbClr val="003C52"/>
    <a:srgbClr val="710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4" autoAdjust="0"/>
    <p:restoredTop sz="95680" autoAdjust="0"/>
  </p:normalViewPr>
  <p:slideViewPr>
    <p:cSldViewPr snapToGrid="0">
      <p:cViewPr varScale="1">
        <p:scale>
          <a:sx n="78" d="100"/>
          <a:sy n="78" d="100"/>
        </p:scale>
        <p:origin x="184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7106E-3750-8B45-8D85-7CC19A063AE7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F31EA-DF8F-5C47-BAF3-6984C340B163}">
      <dgm:prSet phldrT="[Text]" custT="1"/>
      <dgm:spPr/>
      <dgm:t>
        <a:bodyPr/>
        <a:lstStyle/>
        <a:p>
          <a:r>
            <a:rPr lang="en-US" dirty="0"/>
            <a:t>9/21/22 Community Support Spotlight: </a:t>
          </a:r>
        </a:p>
        <a:p>
          <a:r>
            <a:rPr lang="en-US" dirty="0"/>
            <a:t>Project Angel Food </a:t>
          </a:r>
        </a:p>
      </dgm:t>
    </dgm:pt>
    <dgm:pt modelId="{0A20476C-BEEE-D04A-9150-C021A5476032}" type="parTrans" cxnId="{C2E4681B-ACCB-FD42-A16C-1A717E118202}">
      <dgm:prSet/>
      <dgm:spPr/>
      <dgm:t>
        <a:bodyPr/>
        <a:lstStyle/>
        <a:p>
          <a:endParaRPr lang="en-US"/>
        </a:p>
      </dgm:t>
    </dgm:pt>
    <dgm:pt modelId="{25BB1793-8892-9D40-B2CE-65195E38372F}" type="sibTrans" cxnId="{C2E4681B-ACCB-FD42-A16C-1A717E118202}">
      <dgm:prSet/>
      <dgm:spPr/>
      <dgm:t>
        <a:bodyPr/>
        <a:lstStyle/>
        <a:p>
          <a:endParaRPr lang="en-US"/>
        </a:p>
      </dgm:t>
    </dgm:pt>
    <dgm:pt modelId="{57FA2693-D523-6D43-940C-B1B0A6EB631E}">
      <dgm:prSet/>
      <dgm:spPr/>
      <dgm:t>
        <a:bodyPr/>
        <a:lstStyle/>
        <a:p>
          <a:pPr algn="ctr">
            <a:buNone/>
          </a:pPr>
          <a:r>
            <a:rPr lang="en-US" dirty="0"/>
            <a:t>Medically Tailored Meal Program  </a:t>
          </a:r>
        </a:p>
      </dgm:t>
    </dgm:pt>
    <dgm:pt modelId="{04C59ED6-940E-B142-841C-B94F24FE0052}" type="parTrans" cxnId="{94370D48-8555-E94C-8695-959F0497964E}">
      <dgm:prSet/>
      <dgm:spPr/>
      <dgm:t>
        <a:bodyPr/>
        <a:lstStyle/>
        <a:p>
          <a:endParaRPr lang="en-US"/>
        </a:p>
      </dgm:t>
    </dgm:pt>
    <dgm:pt modelId="{595DA5F5-6D57-0748-BE7A-85CAB00FA809}" type="sibTrans" cxnId="{94370D48-8555-E94C-8695-959F0497964E}">
      <dgm:prSet/>
      <dgm:spPr/>
      <dgm:t>
        <a:bodyPr/>
        <a:lstStyle/>
        <a:p>
          <a:endParaRPr lang="en-US"/>
        </a:p>
      </dgm:t>
    </dgm:pt>
    <dgm:pt modelId="{C7041F66-181C-7248-B4BB-D395F30E4F3C}" type="pres">
      <dgm:prSet presAssocID="{9337106E-3750-8B45-8D85-7CC19A063AE7}" presName="Name0" presStyleCnt="0">
        <dgm:presLayoutVars>
          <dgm:dir/>
          <dgm:animLvl val="lvl"/>
          <dgm:resizeHandles val="exact"/>
        </dgm:presLayoutVars>
      </dgm:prSet>
      <dgm:spPr/>
    </dgm:pt>
    <dgm:pt modelId="{4A27449E-C5F8-7647-9F5A-58D6FA3DAD03}" type="pres">
      <dgm:prSet presAssocID="{9ACF31EA-DF8F-5C47-BAF3-6984C340B163}" presName="composite" presStyleCnt="0"/>
      <dgm:spPr/>
    </dgm:pt>
    <dgm:pt modelId="{EF308C67-902B-0C44-9DDE-E39DC0657CD8}" type="pres">
      <dgm:prSet presAssocID="{9ACF31EA-DF8F-5C47-BAF3-6984C340B16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CEFF81A-7ACC-DD4F-9FDC-72D447B415EE}" type="pres">
      <dgm:prSet presAssocID="{9ACF31EA-DF8F-5C47-BAF3-6984C340B16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DA1B90F-68C7-E744-97B7-874DC7E9AE82}" type="presOf" srcId="{9ACF31EA-DF8F-5C47-BAF3-6984C340B163}" destId="{EF308C67-902B-0C44-9DDE-E39DC0657CD8}" srcOrd="0" destOrd="0" presId="urn:microsoft.com/office/officeart/2005/8/layout/hList1"/>
    <dgm:cxn modelId="{C2E4681B-ACCB-FD42-A16C-1A717E118202}" srcId="{9337106E-3750-8B45-8D85-7CC19A063AE7}" destId="{9ACF31EA-DF8F-5C47-BAF3-6984C340B163}" srcOrd="0" destOrd="0" parTransId="{0A20476C-BEEE-D04A-9150-C021A5476032}" sibTransId="{25BB1793-8892-9D40-B2CE-65195E38372F}"/>
    <dgm:cxn modelId="{94370D48-8555-E94C-8695-959F0497964E}" srcId="{9ACF31EA-DF8F-5C47-BAF3-6984C340B163}" destId="{57FA2693-D523-6D43-940C-B1B0A6EB631E}" srcOrd="0" destOrd="0" parTransId="{04C59ED6-940E-B142-841C-B94F24FE0052}" sibTransId="{595DA5F5-6D57-0748-BE7A-85CAB00FA809}"/>
    <dgm:cxn modelId="{6BBA0EAC-6954-9A49-8578-BF45F577FB7B}" type="presOf" srcId="{9337106E-3750-8B45-8D85-7CC19A063AE7}" destId="{C7041F66-181C-7248-B4BB-D395F30E4F3C}" srcOrd="0" destOrd="0" presId="urn:microsoft.com/office/officeart/2005/8/layout/hList1"/>
    <dgm:cxn modelId="{A5516AAE-98D5-EA49-9922-7BDCDACC77C6}" type="presOf" srcId="{57FA2693-D523-6D43-940C-B1B0A6EB631E}" destId="{4CEFF81A-7ACC-DD4F-9FDC-72D447B415EE}" srcOrd="0" destOrd="0" presId="urn:microsoft.com/office/officeart/2005/8/layout/hList1"/>
    <dgm:cxn modelId="{23B0994F-BA52-6941-8F32-F95AB27D2551}" type="presParOf" srcId="{C7041F66-181C-7248-B4BB-D395F30E4F3C}" destId="{4A27449E-C5F8-7647-9F5A-58D6FA3DAD03}" srcOrd="0" destOrd="0" presId="urn:microsoft.com/office/officeart/2005/8/layout/hList1"/>
    <dgm:cxn modelId="{8371E8B7-4CF3-8F4F-BF48-C836E5AFF940}" type="presParOf" srcId="{4A27449E-C5F8-7647-9F5A-58D6FA3DAD03}" destId="{EF308C67-902B-0C44-9DDE-E39DC0657CD8}" srcOrd="0" destOrd="0" presId="urn:microsoft.com/office/officeart/2005/8/layout/hList1"/>
    <dgm:cxn modelId="{8622A7AB-BA19-9A42-9DF3-33E63D4A645F}" type="presParOf" srcId="{4A27449E-C5F8-7647-9F5A-58D6FA3DAD03}" destId="{4CEFF81A-7ACC-DD4F-9FDC-72D447B41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08C67-902B-0C44-9DDE-E39DC0657CD8}">
      <dsp:nvSpPr>
        <dsp:cNvPr id="0" name=""/>
        <dsp:cNvSpPr/>
      </dsp:nvSpPr>
      <dsp:spPr>
        <a:xfrm>
          <a:off x="0" y="17703"/>
          <a:ext cx="8068234" cy="1519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9/21/22 Community Support Spotlight: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Project Angel Food </a:t>
          </a:r>
        </a:p>
      </dsp:txBody>
      <dsp:txXfrm>
        <a:off x="0" y="17703"/>
        <a:ext cx="8068234" cy="1519623"/>
      </dsp:txXfrm>
    </dsp:sp>
    <dsp:sp modelId="{4CEFF81A-7ACC-DD4F-9FDC-72D447B415EE}">
      <dsp:nvSpPr>
        <dsp:cNvPr id="0" name=""/>
        <dsp:cNvSpPr/>
      </dsp:nvSpPr>
      <dsp:spPr>
        <a:xfrm>
          <a:off x="0" y="1537327"/>
          <a:ext cx="8068234" cy="144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300" kern="1200" dirty="0"/>
            <a:t>Medically Tailored Meal Program  </a:t>
          </a:r>
        </a:p>
      </dsp:txBody>
      <dsp:txXfrm>
        <a:off x="0" y="1537327"/>
        <a:ext cx="8068234" cy="144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AF0E6B3-01DB-4EA7-8D7C-08B4C4A1D687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52E5652-9ACA-4829-811A-0F594A73E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4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9A8D0E95-143B-41AC-A567-87029A568144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D48BBC9-2A54-4DEE-B6B3-33E598A49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20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St. John’s Community Health started as a one-room, volunteer-run pediatric health clinic in 1964.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8BBC9-2A54-4DEE-B6B3-33E598A49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D747-E8D1-4772-A380-48679580209B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0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411-38BC-417B-9B3C-D2B87BE35040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4FB-D2D8-49FF-8CD2-2AC0D349526B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02285"/>
            <a:ext cx="7886700" cy="662939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 baseline="0">
                <a:solidFill>
                  <a:srgbClr val="01426A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265839"/>
            <a:ext cx="7886700" cy="391309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 b="0" i="0" baseline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8985" y="6445251"/>
            <a:ext cx="2510689" cy="228600"/>
          </a:xfrm>
          <a:prstGeom prst="rect">
            <a:avLst/>
          </a:prstGeom>
        </p:spPr>
        <p:txBody>
          <a:bodyPr wrap="none" lIns="0" tIns="0" rIns="91440" bIns="0" anchor="ctr" anchorCtr="0"/>
          <a:lstStyle>
            <a:lvl1pPr algn="r">
              <a:defRPr sz="1000">
                <a:solidFill>
                  <a:srgbClr val="F9A13A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  Click here to edit footer | </a:t>
            </a:r>
            <a:fld id="{7F9C2EE9-199B-184B-BB68-CD2E993A9D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14400" y="1756227"/>
            <a:ext cx="7886700" cy="4351338"/>
          </a:xfrm>
          <a:prstGeom prst="rect">
            <a:avLst/>
          </a:prstGeom>
        </p:spPr>
        <p:txBody>
          <a:bodyPr/>
          <a:lstStyle>
            <a:lvl1pPr marL="137160" indent="-137160">
              <a:buClr>
                <a:srgbClr val="F9A13A"/>
              </a:buClr>
              <a:defRPr sz="1600" b="0" i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11480" indent="-228600">
              <a:buClr>
                <a:srgbClr val="01426A"/>
              </a:buClr>
              <a:buSzPct val="100000"/>
              <a:buFont typeface="LucidaGrande" charset="0"/>
              <a:buChar char="-"/>
              <a:defRPr sz="1600" b="0" i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594360" indent="-137160">
              <a:buClr>
                <a:srgbClr val="F9A13A"/>
              </a:buClr>
              <a:defRPr sz="1600" b="0" i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868680" indent="-228600">
              <a:buClr>
                <a:srgbClr val="01426A"/>
              </a:buClr>
              <a:buSzPct val="100000"/>
              <a:buFont typeface="LucidaGrande" charset="0"/>
              <a:buChar char="▫"/>
              <a:defRPr sz="1600" b="0" i="0" baseline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en-US" dirty="0"/>
              <a:t>Click to add list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82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92982"/>
            <a:ext cx="6858000" cy="1124712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4400" b="1" i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447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02285"/>
            <a:ext cx="7886700" cy="662939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 baseline="0">
                <a:solidFill>
                  <a:srgbClr val="01426A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265839"/>
            <a:ext cx="7886700" cy="391309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 b="0" i="0" baseline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8985" y="6445251"/>
            <a:ext cx="2510689" cy="228600"/>
          </a:xfrm>
          <a:prstGeom prst="rect">
            <a:avLst/>
          </a:prstGeom>
        </p:spPr>
        <p:txBody>
          <a:bodyPr wrap="none" lIns="0" tIns="0" rIns="91440" bIns="0" anchor="ctr" anchorCtr="0"/>
          <a:lstStyle>
            <a:lvl1pPr algn="r">
              <a:defRPr sz="1000">
                <a:solidFill>
                  <a:srgbClr val="F9A13A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  Click here to edit footer | </a:t>
            </a:r>
            <a:fld id="{7F9C2EE9-199B-184B-BB68-CD2E993A9D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14400" y="1756227"/>
            <a:ext cx="7886700" cy="4351338"/>
          </a:xfrm>
          <a:prstGeom prst="rect">
            <a:avLst/>
          </a:prstGeom>
        </p:spPr>
        <p:txBody>
          <a:bodyPr/>
          <a:lstStyle>
            <a:lvl1pPr marL="137160" indent="-137160">
              <a:buClr>
                <a:srgbClr val="F9A13A"/>
              </a:buClr>
              <a:defRPr sz="1600" b="0" i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11480" indent="-228600">
              <a:buClr>
                <a:srgbClr val="01426A"/>
              </a:buClr>
              <a:buSzPct val="100000"/>
              <a:buFont typeface="LucidaGrande" charset="0"/>
              <a:buChar char="-"/>
              <a:defRPr sz="1600" b="0" i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594360" indent="-137160">
              <a:buClr>
                <a:srgbClr val="F9A13A"/>
              </a:buClr>
              <a:defRPr sz="1600" b="0" i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868680" indent="-228600">
              <a:buClr>
                <a:srgbClr val="01426A"/>
              </a:buClr>
              <a:buSzPct val="100000"/>
              <a:buFont typeface="LucidaGrande" charset="0"/>
              <a:buChar char="▫"/>
              <a:defRPr sz="1600" b="0" i="0" baseline="0">
                <a:solidFill>
                  <a:srgbClr val="555555"/>
                </a:solidFill>
                <a:latin typeface="Helvetica" charset="0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en-US" dirty="0"/>
              <a:t>Click to add list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716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4C0D-2316-4F09-B667-E12CDFF18DBB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9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7F4B-FB58-43BB-BDA2-1E66E6986E66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7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4FA-C6C1-4969-9F1D-9145508E0C40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6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081F-2DC8-48C6-91C7-A01BEE700B5C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0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8DC3-F2E9-41F2-8DAB-65EAD4067E83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A8B-C11C-410B-AE9C-8081E2923C03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5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335D-7805-40D1-A392-12D8BE17BA4B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5CD8-A524-43AE-BF55-F0605C995ACF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6907-F19B-4CB2-9C75-41D255FD42CF}" type="datetime1">
              <a:rPr lang="en-US" smtClean="0">
                <a:solidFill>
                  <a:srgbClr val="003C52">
                    <a:tint val="75000"/>
                  </a:srgbClr>
                </a:solidFill>
              </a:rPr>
              <a:t>8/17/2022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C457A-FA1B-8C4D-9A09-2DF20671596A}"/>
              </a:ext>
            </a:extLst>
          </p:cNvPr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3C52"/>
          </a:solidFill>
          <a:ln>
            <a:solidFill>
              <a:srgbClr val="003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C5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7D983C-B305-1E45-BA92-497C988C569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52399"/>
            <a:ext cx="1422969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E107D1-7D53-644D-9584-98B84EE535ED}"/>
              </a:ext>
            </a:extLst>
          </p:cNvPr>
          <p:cNvSpPr txBox="1"/>
          <p:nvPr userDrawn="1"/>
        </p:nvSpPr>
        <p:spPr>
          <a:xfrm>
            <a:off x="2708910" y="73670"/>
            <a:ext cx="640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Member Driven.              Patient Focused.</a:t>
            </a:r>
          </a:p>
        </p:txBody>
      </p:sp>
    </p:spTree>
    <p:extLst>
      <p:ext uri="{BB962C8B-B14F-4D97-AF65-F5344CB8AC3E}">
        <p14:creationId xmlns:p14="http://schemas.microsoft.com/office/powerpoint/2010/main" val="33757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32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4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cotom@wellchild.org" TargetMode="External"/><Relationship Id="rId2" Type="http://schemas.openxmlformats.org/officeDocument/2006/relationships/hyperlink" Target="mailto:amilton@wellchild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Jessica@elevationhealthpartners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rrerahealth.com/wp-content/uploads/2022/01/ECM-Outreach-Toolkit_FINAL.pdf" TargetMode="External"/><Relationship Id="rId7" Type="http://schemas.openxmlformats.org/officeDocument/2006/relationships/hyperlink" Target="https://ccalac.org/resources/categories/calaim-workgroup/" TargetMode="External"/><Relationship Id="rId2" Type="http://schemas.openxmlformats.org/officeDocument/2006/relationships/hyperlink" Target="https://www.aurrerahealth.com/wp-content/uploads/2022/01/ECM-Member-Toolkit_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hcs.ca.gov/enhancedcaremanagementandinlieuofservices" TargetMode="External"/><Relationship Id="rId5" Type="http://schemas.openxmlformats.org/officeDocument/2006/relationships/hyperlink" Target="https://www.aurrerahealth.com/wp-content/uploads/2021/12/Provider-Toolkit_FINAL.pdf" TargetMode="External"/><Relationship Id="rId4" Type="http://schemas.openxmlformats.org/officeDocument/2006/relationships/hyperlink" Target="https://www.aurrerahealth.com/wp-content/uploads/2021/12/Community-Supports-Explainer_FINAL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Health_Homes_Program@Molinahealthcare.com" TargetMode="External"/><Relationship Id="rId3" Type="http://schemas.openxmlformats.org/officeDocument/2006/relationships/hyperlink" Target="mailto:HealthHomesProgram@blueshieldca.com" TargetMode="External"/><Relationship Id="rId7" Type="http://schemas.openxmlformats.org/officeDocument/2006/relationships/hyperlink" Target="mailto:ECM@lacare.org" TargetMode="External"/><Relationship Id="rId2" Type="http://schemas.openxmlformats.org/officeDocument/2006/relationships/hyperlink" Target="mailto:CalAIM@anthem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ILOS@lacare.org" TargetMode="External"/><Relationship Id="rId5" Type="http://schemas.openxmlformats.org/officeDocument/2006/relationships/hyperlink" Target="mailto:Medi-Cal-State-Program@kp.org" TargetMode="External"/><Relationship Id="rId4" Type="http://schemas.openxmlformats.org/officeDocument/2006/relationships/hyperlink" Target="mailto:Kristin.C.Schlater@healthnet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HSS-Program@lacare.org" TargetMode="External"/><Relationship Id="rId2" Type="http://schemas.openxmlformats.org/officeDocument/2006/relationships/hyperlink" Target="mailto:ILOS@lacare.org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ealsasmedicine@lacare.org" TargetMode="External"/><Relationship Id="rId5" Type="http://schemas.openxmlformats.org/officeDocument/2006/relationships/hyperlink" Target="mailto:recupcare@lacare.org" TargetMode="External"/><Relationship Id="rId4" Type="http://schemas.openxmlformats.org/officeDocument/2006/relationships/hyperlink" Target="mailto:HHSS-Referrals@lacar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BB66-1175-684E-9746-ED12C7A3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5" y="2285999"/>
            <a:ext cx="8229600" cy="1869141"/>
          </a:xfrm>
        </p:spPr>
        <p:txBody>
          <a:bodyPr anchor="ctr">
            <a:noAutofit/>
          </a:bodyPr>
          <a:lstStyle/>
          <a:p>
            <a:br>
              <a:rPr lang="en-US" b="1" dirty="0"/>
            </a:br>
            <a:r>
              <a:rPr lang="en-US" b="1" dirty="0"/>
              <a:t>Enhanced Care Management Integration Strategies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B0FF7-9C67-D74A-A8D1-3C6F5230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3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7B9E-4531-9941-8167-CD0D70B1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4878C-3133-9B42-BB4A-4935EDE2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8320"/>
            <a:ext cx="8229600" cy="4525963"/>
          </a:xfrm>
        </p:spPr>
        <p:txBody>
          <a:bodyPr/>
          <a:lstStyle/>
          <a:p>
            <a:r>
              <a:rPr lang="en-US" dirty="0"/>
              <a:t>Ann Milton, Director of CalAIM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2"/>
              </a:rPr>
              <a:t>amilton@wellchild.org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Phone: (213) 905-9877 </a:t>
            </a:r>
          </a:p>
          <a:p>
            <a:endParaRPr lang="en-US" dirty="0"/>
          </a:p>
          <a:p>
            <a:r>
              <a:rPr lang="en-US" dirty="0"/>
              <a:t>Monica Cotom, ECM Program Manager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3"/>
              </a:rPr>
              <a:t>mcotom@wellchild.org</a:t>
            </a:r>
            <a:br>
              <a:rPr lang="en-US" dirty="0"/>
            </a:br>
            <a:r>
              <a:rPr lang="en-US" dirty="0"/>
              <a:t>Phone: (323) 327-1410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A50AD-2EEC-E34A-B803-70FC4098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BB66-1175-684E-9746-ED12C7A3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4" y="643406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Upcoming Meeting Topics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73F0-5E89-8A40-BF50-F7D7054C3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904" y="5029200"/>
            <a:ext cx="8068233" cy="11698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/>
              <a:t>For questions, suggestions for upcoming meeting topics, interest in presenting at an upcoming meeting, or comments please contact: </a:t>
            </a:r>
          </a:p>
          <a:p>
            <a:pPr marL="0" indent="0">
              <a:buNone/>
            </a:pPr>
            <a:r>
              <a:rPr lang="en-US" sz="1800" dirty="0"/>
              <a:t>Jessica King </a:t>
            </a:r>
          </a:p>
          <a:p>
            <a:pPr marL="0" indent="0">
              <a:buNone/>
            </a:pPr>
            <a:r>
              <a:rPr lang="en-US" sz="1800" dirty="0"/>
              <a:t>Principal Consultant 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Jessica@elevationhealthpartners.com</a:t>
            </a: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B0FF7-9C67-D74A-A8D1-3C6F5230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B2FA87-B1C0-BF4D-9EB0-D711A38B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754744"/>
              </p:ext>
            </p:extLst>
          </p:nvPr>
        </p:nvGraphicFramePr>
        <p:xfrm>
          <a:off x="658905" y="1748118"/>
          <a:ext cx="8068234" cy="300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30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5000" b="1" dirty="0"/>
              <a:t>CalAIM Training Program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500" b="1" dirty="0"/>
              <a:t>Division of Clinical Services</a:t>
            </a:r>
          </a:p>
          <a:p>
            <a:r>
              <a:rPr lang="en-US" sz="3000" b="1" dirty="0"/>
              <a:t>Ahana Singh, MPH</a:t>
            </a:r>
          </a:p>
          <a:p>
            <a:endParaRPr lang="en-US" b="1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6F7D7BB-A8DA-45B2-9CC5-ECBA1023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4BC61A2-4611-4F62-9F40-CDF0EFDC0B6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5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8555"/>
            <a:ext cx="7146529" cy="1143000"/>
          </a:xfrm>
        </p:spPr>
        <p:txBody>
          <a:bodyPr>
            <a:normAutofit/>
          </a:bodyPr>
          <a:lstStyle/>
          <a:p>
            <a:r>
              <a:rPr lang="en-US" dirty="0" err="1"/>
              <a:t>CalAIM</a:t>
            </a:r>
            <a:r>
              <a:rPr lang="en-US" dirty="0"/>
              <a:t>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9067799" cy="53641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Cohort quarterly convening was held on July 27, 2022, 1:00 PM – 2:30 PM. </a:t>
            </a:r>
          </a:p>
          <a:p>
            <a:r>
              <a:rPr lang="en-US" sz="2000" dirty="0"/>
              <a:t>Upcoming training series for the program cohort: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CalAIM</a:t>
            </a:r>
            <a:r>
              <a:rPr lang="en-US" dirty="0"/>
              <a:t> Workgroup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61A2-4611-4F62-9F40-CDF0EFDC0B6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E20E7F-27D5-46C5-BFE5-B3670B399E19}"/>
              </a:ext>
            </a:extLst>
          </p:cNvPr>
          <p:cNvGraphicFramePr>
            <a:graphicFrameLocks noGrp="1"/>
          </p:cNvGraphicFramePr>
          <p:nvPr/>
        </p:nvGraphicFramePr>
        <p:xfrm>
          <a:off x="76201" y="1905000"/>
          <a:ext cx="8991598" cy="446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98860927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316555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4398008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006663259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38214662"/>
                    </a:ext>
                  </a:extLst>
                </a:gridCol>
              </a:tblGrid>
              <a:tr h="578909">
                <a:tc>
                  <a:txBody>
                    <a:bodyPr/>
                    <a:lstStyle/>
                    <a:p>
                      <a:r>
                        <a:rPr lang="en-US" dirty="0"/>
                        <a:t>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&amp;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99993"/>
                  </a:ext>
                </a:extLst>
              </a:tr>
              <a:tr h="764826">
                <a:tc>
                  <a:txBody>
                    <a:bodyPr/>
                    <a:lstStyle/>
                    <a:p>
                      <a:r>
                        <a:rPr lang="en-US" sz="1500" dirty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Strategic Growth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9/21/2022</a:t>
                      </a:r>
                    </a:p>
                    <a:p>
                      <a:r>
                        <a:rPr lang="en-US" sz="1500" dirty="0"/>
                        <a:t>9:00 AM – 12:30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Registration: All CCALAC members</a:t>
                      </a:r>
                    </a:p>
                    <a:p>
                      <a:r>
                        <a:rPr lang="en-US" sz="1500" dirty="0"/>
                        <a:t>Target: Leadership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Capital 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30451"/>
                  </a:ext>
                </a:extLst>
              </a:tr>
              <a:tr h="734314">
                <a:tc rowSpan="3">
                  <a:txBody>
                    <a:bodyPr/>
                    <a:lstStyle/>
                    <a:p>
                      <a:r>
                        <a:rPr lang="en-US" sz="1500" dirty="0"/>
                        <a:t>Building and Expanding Case Management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Initiation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9/9/2022</a:t>
                      </a:r>
                    </a:p>
                    <a:p>
                      <a:r>
                        <a:rPr lang="en-US" sz="1500" dirty="0"/>
                        <a:t>9:00 AM – 12:30 PM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500" dirty="0"/>
                        <a:t>Registration: Cohort only</a:t>
                      </a:r>
                    </a:p>
                    <a:p>
                      <a:r>
                        <a:rPr lang="en-US" sz="1500" dirty="0"/>
                        <a:t>Target: Case management staff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500" dirty="0"/>
                        <a:t>Institute for High Quality Care (IHQC)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968267"/>
                  </a:ext>
                </a:extLst>
              </a:tr>
              <a:tr h="586949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Panel Management &amp; </a:t>
                      </a:r>
                    </a:p>
                    <a:p>
                      <a:r>
                        <a:rPr lang="en-US" sz="1500" dirty="0"/>
                        <a:t>Referral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9/16/2022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9:00 AM – 12:30 PM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79670"/>
                  </a:ext>
                </a:extLst>
              </a:tr>
              <a:tr h="764826">
                <a:tc v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Partnerships &amp; Case Management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9/23/2022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9:00 AM – 12:30 PM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84881"/>
                  </a:ext>
                </a:extLst>
              </a:tr>
              <a:tr h="989775">
                <a:tc>
                  <a:txBody>
                    <a:bodyPr/>
                    <a:lstStyle/>
                    <a:p>
                      <a:r>
                        <a:rPr lang="en-US" sz="1500" dirty="0"/>
                        <a:t>Data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Risk Stratification 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9/28/2022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9:00 AM – 10:30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Registration: All CCALAC members</a:t>
                      </a:r>
                    </a:p>
                    <a:p>
                      <a:r>
                        <a:rPr lang="en-US" sz="1500" dirty="0"/>
                        <a:t>Target: Data/QI specialists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Primary Care Development Corporation (PCDC)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9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27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C5C0-B5C9-0A48-AE82-841A336B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78551-64C2-4D4D-9A6C-B17B2933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31D222-C740-414A-B240-C7CB8956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Many question marks on black background">
            <a:extLst>
              <a:ext uri="{FF2B5EF4-FFF2-40B4-BE49-F238E27FC236}">
                <a16:creationId xmlns:a16="http://schemas.microsoft.com/office/drawing/2014/main" id="{67CDE209-F0CC-0D40-A2E7-510B30DDC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54974C-18FD-6543-9268-8D19A166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F1E631-C02C-EB4D-B132-AA67B88BF913}"/>
              </a:ext>
            </a:extLst>
          </p:cNvPr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>
                <a:solidFill>
                  <a:srgbClr val="FFFFF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0187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38815"/>
            <a:ext cx="7886700" cy="112429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APPENDIX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9A13A"/>
                </a:solidFill>
                <a:effectLst/>
                <a:uLnTx/>
                <a:uFillTx/>
                <a:latin typeface="Helvetica" charset="0"/>
              </a:rPr>
              <a:t> CCALAC CalAIM Workgroup | </a:t>
            </a:r>
            <a:fld id="{7F9C2EE9-199B-184B-BB68-CD2E993A9D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9A13A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9A13A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2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34AD-D991-BF4B-BB1B-135238C2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A0389-EB0B-CB44-BAAB-8A8967D8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7A203F-A9BE-FB48-A99C-E3BF458CF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37475"/>
              </p:ext>
            </p:extLst>
          </p:nvPr>
        </p:nvGraphicFramePr>
        <p:xfrm>
          <a:off x="691166" y="1607401"/>
          <a:ext cx="7761667" cy="36431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38590">
                  <a:extLst>
                    <a:ext uri="{9D8B030D-6E8A-4147-A177-3AD203B41FA5}">
                      <a16:colId xmlns:a16="http://schemas.microsoft.com/office/drawing/2014/main" val="2466580124"/>
                    </a:ext>
                  </a:extLst>
                </a:gridCol>
                <a:gridCol w="1823077">
                  <a:extLst>
                    <a:ext uri="{9D8B030D-6E8A-4147-A177-3AD203B41FA5}">
                      <a16:colId xmlns:a16="http://schemas.microsoft.com/office/drawing/2014/main" val="1083123332"/>
                    </a:ext>
                  </a:extLst>
                </a:gridCol>
              </a:tblGrid>
              <a:tr h="529635">
                <a:tc>
                  <a:txBody>
                    <a:bodyPr/>
                    <a:lstStyle/>
                    <a:p>
                      <a:r>
                        <a:rPr lang="en-US" sz="2000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93636"/>
                  </a:ext>
                </a:extLst>
              </a:tr>
              <a:tr h="327137">
                <a:tc>
                  <a:txBody>
                    <a:bodyPr/>
                    <a:lstStyle/>
                    <a:p>
                      <a:r>
                        <a:rPr lang="en-US" sz="2400" dirty="0"/>
                        <a:t>ECM Member Toolkit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2"/>
                        </a:rPr>
                        <a:t>Link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356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Outreach Toolkit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3"/>
                        </a:rPr>
                        <a:t>Link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6349"/>
                  </a:ext>
                </a:extLst>
              </a:tr>
              <a:tr h="405240">
                <a:tc>
                  <a:txBody>
                    <a:bodyPr/>
                    <a:lstStyle/>
                    <a:p>
                      <a:r>
                        <a:rPr lang="en-US" sz="2400" dirty="0"/>
                        <a:t>Community Support Explainer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4"/>
                        </a:rPr>
                        <a:t>Link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30571"/>
                  </a:ext>
                </a:extLst>
              </a:tr>
              <a:tr h="403162">
                <a:tc>
                  <a:txBody>
                    <a:bodyPr/>
                    <a:lstStyle/>
                    <a:p>
                      <a:r>
                        <a:rPr lang="en-US" sz="2400" dirty="0"/>
                        <a:t>Provider Toolkit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5"/>
                        </a:rPr>
                        <a:t>Link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45812"/>
                  </a:ext>
                </a:extLst>
              </a:tr>
              <a:tr h="437718">
                <a:tc>
                  <a:txBody>
                    <a:bodyPr/>
                    <a:lstStyle/>
                    <a:p>
                      <a:r>
                        <a:rPr lang="en-US" sz="2400" dirty="0"/>
                        <a:t>DHCS CalAIM/ECM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6"/>
                        </a:rPr>
                        <a:t>Link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98028"/>
                  </a:ext>
                </a:extLst>
              </a:tr>
              <a:tr h="827563">
                <a:tc>
                  <a:txBody>
                    <a:bodyPr/>
                    <a:lstStyle/>
                    <a:p>
                      <a:r>
                        <a:rPr lang="en-US" sz="2400" dirty="0"/>
                        <a:t>CCALAC CalAIM Workgroup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7"/>
                        </a:rPr>
                        <a:t>Link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12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75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0BF1-F98E-5F4F-ACB6-2BFBEC1B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Contact Information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B4E19-E7EA-9A4D-8C59-52E5779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15A60A-78AE-BE4C-BD01-C290C8D00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56805"/>
              </p:ext>
            </p:extLst>
          </p:nvPr>
        </p:nvGraphicFramePr>
        <p:xfrm>
          <a:off x="749939" y="1620357"/>
          <a:ext cx="7644121" cy="385651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99976">
                  <a:extLst>
                    <a:ext uri="{9D8B030D-6E8A-4147-A177-3AD203B41FA5}">
                      <a16:colId xmlns:a16="http://schemas.microsoft.com/office/drawing/2014/main" val="239248599"/>
                    </a:ext>
                  </a:extLst>
                </a:gridCol>
                <a:gridCol w="4644145">
                  <a:extLst>
                    <a:ext uri="{9D8B030D-6E8A-4147-A177-3AD203B41FA5}">
                      <a16:colId xmlns:a16="http://schemas.microsoft.com/office/drawing/2014/main" val="716222360"/>
                    </a:ext>
                  </a:extLst>
                </a:gridCol>
              </a:tblGrid>
              <a:tr h="3545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Managed Care Plan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Email Address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012888"/>
                  </a:ext>
                </a:extLst>
              </a:tr>
              <a:tr h="4699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Anthem Blue Cross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hlinkClick r:id="rId2"/>
                        </a:rPr>
                        <a:t>CalAIM@anthem.com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311546"/>
                  </a:ext>
                </a:extLst>
              </a:tr>
              <a:tr h="4699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Blue Shield Promise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hlinkClick r:id="rId3"/>
                        </a:rPr>
                        <a:t>HealthHomesProgram@blueshieldca.com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782524"/>
                  </a:ext>
                </a:extLst>
              </a:tr>
              <a:tr h="600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Health Net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hlinkClick r:id="rId4"/>
                        </a:rPr>
                        <a:t>Kristin.C.Schlater@healthnet.com</a:t>
                      </a:r>
                      <a:r>
                        <a:rPr lang="en-US" sz="160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594128"/>
                  </a:ext>
                </a:extLst>
              </a:tr>
              <a:tr h="4699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Kaiser Permanente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hlinkClick r:id="rId5"/>
                        </a:rPr>
                        <a:t>Medi-Cal-State-Program@kp.org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311350"/>
                  </a:ext>
                </a:extLst>
              </a:tr>
              <a:tr h="556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L.A. Care Health Plan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hlinkClick r:id="rId6"/>
                        </a:rPr>
                        <a:t>ILOS@lacare.org</a:t>
                      </a:r>
                      <a:r>
                        <a:rPr lang="en-US" sz="1600">
                          <a:effectLst/>
                        </a:rPr>
                        <a:t> and </a:t>
                      </a:r>
                      <a:r>
                        <a:rPr lang="en-US" sz="1600">
                          <a:hlinkClick r:id="rId7"/>
                        </a:rPr>
                        <a:t>ECM@lacare.org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638840"/>
                  </a:ext>
                </a:extLst>
              </a:tr>
              <a:tr h="934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Molina Healthcare of California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hlinkClick r:id="rId8"/>
                        </a:rPr>
                        <a:t>Health_Homes_Program@Molinahealthcare.com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Please note underscores in email address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83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0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9A13A"/>
                </a:solidFill>
                <a:effectLst/>
                <a:uLnTx/>
                <a:uFillTx/>
                <a:latin typeface="Helvetica" charset="0"/>
              </a:rPr>
              <a:t> CCALAC CalAIM Workgroup | </a:t>
            </a:r>
            <a:fld id="{7F9C2EE9-199B-184B-BB68-CD2E993A9D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9A13A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9A13A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42974" y="1152099"/>
            <a:ext cx="7886700" cy="5293151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/>
              <a:t>For specific CS program inquiries contact the designated inbox below.</a:t>
            </a:r>
          </a:p>
          <a:p>
            <a:pPr marL="0" indent="0">
              <a:buNone/>
            </a:pPr>
            <a:endParaRPr lang="en-US" sz="17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700" b="1" dirty="0"/>
              <a:t>General CS inquiries:</a:t>
            </a:r>
          </a:p>
          <a:p>
            <a:pPr marL="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hlinkClick r:id="rId2"/>
              </a:rPr>
              <a:t>ILOS@lacare.org</a:t>
            </a:r>
            <a:r>
              <a:rPr lang="en-US" sz="1700"/>
              <a:t> 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b="1" dirty="0"/>
              <a:t>HHSS: </a:t>
            </a:r>
          </a:p>
          <a:p>
            <a:pPr lvl="0"/>
            <a:r>
              <a:rPr lang="en-US" sz="1700" b="1" dirty="0"/>
              <a:t>Provider &amp; Program Questions: </a:t>
            </a:r>
          </a:p>
          <a:p>
            <a:pPr lvl="1"/>
            <a:r>
              <a:rPr lang="en-US" sz="1700" u="sng" dirty="0">
                <a:hlinkClick r:id="rId3"/>
              </a:rPr>
              <a:t>HHSS-Program@lacare.org</a:t>
            </a:r>
            <a:endParaRPr lang="en-US" sz="1700" u="sng"/>
          </a:p>
          <a:p>
            <a:pPr lvl="1"/>
            <a:r>
              <a:rPr lang="en-US" sz="1700" dirty="0"/>
              <a:t>Or your assigned L.A. Care HHSS Program Manager</a:t>
            </a:r>
          </a:p>
          <a:p>
            <a:pPr lvl="0"/>
            <a:r>
              <a:rPr lang="en-US" sz="1700" b="1" dirty="0"/>
              <a:t>Referrals &amp; Member Questions: </a:t>
            </a:r>
          </a:p>
          <a:p>
            <a:pPr lvl="1"/>
            <a:r>
              <a:rPr lang="en-US" sz="1700" u="sng" dirty="0">
                <a:hlinkClick r:id="rId4"/>
              </a:rPr>
              <a:t>HHSS-Referrals@lacare.org</a:t>
            </a:r>
            <a:r>
              <a:rPr lang="en-US" sz="1700" u="sng"/>
              <a:t> </a:t>
            </a:r>
            <a:endParaRPr lang="en-US" sz="1700"/>
          </a:p>
          <a:p>
            <a:pPr mar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Recuperative Care (Medical Respite): </a:t>
            </a:r>
            <a:endParaRPr lang="en-US" sz="1700" dirty="0"/>
          </a:p>
          <a:p>
            <a:pPr marL="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hlinkClick r:id="rId5"/>
              </a:rPr>
              <a:t>recupcare@lacare.org</a:t>
            </a:r>
            <a:r>
              <a:rPr lang="en-US" sz="170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700" dirty="0"/>
          </a:p>
          <a:p>
            <a:pPr marL="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Meals/Medically Tailored Meals: </a:t>
            </a:r>
            <a:endParaRPr lang="en-US" sz="1700" dirty="0"/>
          </a:p>
          <a:p>
            <a:pPr marL="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hlinkClick r:id="rId6"/>
              </a:rPr>
              <a:t>mealsasmedicine@lacare.org</a:t>
            </a:r>
            <a:r>
              <a:rPr lang="en-US" sz="1700"/>
              <a:t> </a:t>
            </a:r>
          </a:p>
          <a:p>
            <a:pPr marL="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1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F64F7B-6D92-E978-A35A-2A7205B7F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98" y="609845"/>
            <a:ext cx="2067862" cy="1986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6F545-0BFF-184B-BC34-E7D67537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239" y="872856"/>
            <a:ext cx="5785522" cy="819753"/>
          </a:xfrm>
        </p:spPr>
        <p:txBody>
          <a:bodyPr>
            <a:normAutofit/>
          </a:bodyPr>
          <a:lstStyle/>
          <a:p>
            <a:r>
              <a:rPr lang="en-US" dirty="0"/>
              <a:t>ECM Provider Spotlight </a:t>
            </a:r>
            <a:endParaRPr lang="en-US" sz="2900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6E0D2-03EB-704D-9010-9F749AA3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9BD02A-4E66-85C1-98B2-12BA9E83F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2" y="2467178"/>
            <a:ext cx="8229600" cy="285926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br>
              <a:rPr lang="en-US" b="1" dirty="0"/>
            </a:br>
            <a:r>
              <a:rPr lang="en-US" b="1" dirty="0"/>
              <a:t>Enhanced Care Management: </a:t>
            </a:r>
          </a:p>
          <a:p>
            <a:pPr marL="0" indent="0" algn="ctr">
              <a:buNone/>
            </a:pPr>
            <a:r>
              <a:rPr lang="en-US" b="1" dirty="0"/>
              <a:t>Integration Strategies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372B3-22D4-BFFB-CC23-B5BF24BBD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90" y="2467178"/>
            <a:ext cx="1691619" cy="7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F545-0BFF-184B-BC34-E7D67537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4163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ECM Provider Spotlight: </a:t>
            </a:r>
            <a:br>
              <a:rPr lang="en-US" dirty="0"/>
            </a:br>
            <a:r>
              <a:rPr lang="en-US" sz="2900" dirty="0"/>
              <a:t>St. John’s Community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09DE-1BD3-5346-B4DC-8FB21D8DE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55166"/>
            <a:ext cx="8686801" cy="520283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Largest non-profit healthcare provider in Los Angeles County. Our Federally Qualified Health Center serves patients of all ages at 21 locations.</a:t>
            </a:r>
            <a:br>
              <a:rPr lang="en-US" sz="2200" dirty="0"/>
            </a:br>
            <a:endParaRPr lang="en-US" sz="2200" b="1" dirty="0"/>
          </a:p>
          <a:p>
            <a:r>
              <a:rPr lang="en-US" sz="2200" dirty="0"/>
              <a:t>St. John’s strives for health equity by addressing the health care needs of low-income, uninsured, and under-insured people in Central/South Los Angeles and Compton.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12 Community Health Centers, 6 School Based Health Centers, 3 Mobile Access Express Clinics, and 1 Homeless Service Center 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450,891 primary care visits this year 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ECM &amp; CS both utilize e-Clinical Works (ECW) to document patient progress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6E0D2-03EB-704D-9010-9F749AA3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003C52">
                  <a:tint val="7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B8A5B-1B17-7F44-90A0-0692A8C3914E}"/>
              </a:ext>
            </a:extLst>
          </p:cNvPr>
          <p:cNvSpPr txBox="1"/>
          <p:nvPr/>
        </p:nvSpPr>
        <p:spPr>
          <a:xfrm>
            <a:off x="5960799" y="4770898"/>
            <a:ext cx="240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04" y="5032979"/>
            <a:ext cx="1691619" cy="7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CD58-B80C-5E46-A8AE-92821E04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6A9B-B59E-1248-91F6-A931F850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9600" cy="5121275"/>
          </a:xfrm>
        </p:spPr>
        <p:txBody>
          <a:bodyPr/>
          <a:lstStyle/>
          <a:p>
            <a:r>
              <a:rPr lang="en-US" dirty="0"/>
              <a:t>When did you start implementing program?</a:t>
            </a:r>
            <a:br>
              <a:rPr lang="en-US" dirty="0"/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January 01, 2022</a:t>
            </a:r>
          </a:p>
          <a:p>
            <a:r>
              <a:rPr lang="en-US" dirty="0"/>
              <a:t>Contracted Health Plans: </a:t>
            </a:r>
            <a:br>
              <a:rPr lang="en-US" dirty="0"/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LA Care, Health Net, and Anthem Blue Cross </a:t>
            </a:r>
          </a:p>
          <a:p>
            <a:r>
              <a:rPr lang="en-US" dirty="0"/>
              <a:t>Serving already medically assigned members AND all members (i.e., non-patients)? </a:t>
            </a:r>
          </a:p>
          <a:p>
            <a:pPr lvl="1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Grandfathered members from Health Homes Program </a:t>
            </a:r>
          </a:p>
          <a:p>
            <a:pPr lvl="1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Health Plan assigned members </a:t>
            </a:r>
          </a:p>
          <a:p>
            <a:pPr lvl="1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We accept non-patients and current patients of St. John’s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6B2CA-BA36-534A-B21F-D055401E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3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CD58-B80C-5E46-A8AE-92821E04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6A9B-B59E-1248-91F6-A931F850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Staffing Model</a:t>
            </a:r>
            <a:br>
              <a:rPr lang="en-US" dirty="0"/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- 1 Program Manager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- 4 Lead Coordinators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(8-9 Lead Care Manager caseload)  </a:t>
            </a:r>
            <a:br>
              <a:rPr lang="en-US" sz="2000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- 26 Lead Care Managers 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Current caseloads</a:t>
            </a:r>
            <a:br>
              <a:rPr lang="en-US" dirty="0"/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 Lead Coordinators: 20 patient caseload 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 Lead Care Managers: 50 patient caseload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6B2CA-BA36-534A-B21F-D055401E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D825-4D3C-7C05-4BC1-B605CCB0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CalAIM</a:t>
            </a:r>
            <a:r>
              <a:rPr lang="en-US" dirty="0"/>
              <a:t> Internal Marketing </a:t>
            </a:r>
            <a:br>
              <a:rPr lang="en-US" dirty="0"/>
            </a:br>
            <a:r>
              <a:rPr lang="en-US" dirty="0"/>
              <a:t>and Training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5117-39B0-85A6-89AB-8948EADD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Strategies to promote awareness of ECM &amp; CS Services among all staff</a:t>
            </a:r>
            <a:br>
              <a:rPr lang="en-US" dirty="0"/>
            </a:br>
            <a:r>
              <a:rPr lang="en-US" sz="1000" dirty="0"/>
              <a:t> </a:t>
            </a:r>
            <a:br>
              <a:rPr lang="en-US" dirty="0"/>
            </a:b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- Housing Case Manager is stationed at Drop-In Centers once a week conducting outreach for both programs. </a:t>
            </a: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- ECM &amp; CS Case Managers are stationed at 7 of our larger clinics</a:t>
            </a: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- Case Managers attend community events hosted by St. Johns Programs department monthly</a:t>
            </a:r>
          </a:p>
          <a:p>
            <a:r>
              <a:rPr lang="en-US" dirty="0"/>
              <a:t>Strategies to train on workflows for referral to program</a:t>
            </a:r>
            <a:br>
              <a:rPr lang="en-US" dirty="0"/>
            </a:br>
            <a:r>
              <a:rPr lang="en-US" sz="800" dirty="0"/>
              <a:t> </a:t>
            </a:r>
            <a:br>
              <a:rPr lang="en-US" dirty="0"/>
            </a:b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- ECM &amp; CS have individual program emails </a:t>
            </a: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- ECM &amp; CS flyers are displayed in clinic lobbies, exam rooms, provider areas and mobile units.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1DCCB-2E92-3156-83C2-10F05381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FC15-F87E-2446-B962-70FF6719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55B3-6A72-E941-A3E8-3EE12A74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66" y="1268061"/>
            <a:ext cx="8229600" cy="5167245"/>
          </a:xfrm>
        </p:spPr>
        <p:txBody>
          <a:bodyPr>
            <a:normAutofit/>
          </a:bodyPr>
          <a:lstStyle/>
          <a:p>
            <a:r>
              <a:rPr lang="en-US" dirty="0"/>
              <a:t>Strategies for ECM Integration into clinic operations and workflows</a:t>
            </a:r>
          </a:p>
          <a:p>
            <a:pPr lvl="1">
              <a:buFontTx/>
              <a:buChar char="-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Monthly email sent to providers and clinic managers regarding ECM services, eligibility and referral process.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Program Managers conduct presentations to St. John’s departments upon request.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LCM’s and Program Manager provide each clinic site with flyers to place around the clinic as well as in the lobby areas.  </a:t>
            </a:r>
          </a:p>
          <a:p>
            <a:pPr marL="457200" lvl="1" indent="0">
              <a:buNone/>
            </a:pPr>
            <a:r>
              <a:rPr lang="en-US" sz="11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85550-DBA9-9D4A-8ECE-EC90933B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FC15-F87E-2446-B962-70FF6719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55B3-6A72-E941-A3E8-3EE12A743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Global Alerts set for all enrolled ECM patients in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</a:rPr>
              <a:t>eClinical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 Works.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85550-DBA9-9D4A-8ECE-EC90933B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3C52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6" y="2800399"/>
            <a:ext cx="7928268" cy="2125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52" y="4967287"/>
            <a:ext cx="62960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FC15-F87E-2446-B962-70FF6719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55B3-6A72-E941-A3E8-3EE12A74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Strategies for ECM Integration into clinic operations and workflows</a:t>
            </a:r>
          </a:p>
          <a:p>
            <a:pPr lvl="1">
              <a:buFontTx/>
              <a:buChar char="-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Weekly case consultation with Registered Nurse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LCM’s document patient updates and encounters with patients in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eClinical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Works for providers to view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LCM’s submit service and program referral request within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eClinical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Works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Monthly Program Manager meeting with CEO and Medical Director to discuss new programs, program updates and training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85550-DBA9-9D4A-8ECE-EC90933B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677D-AC9E-4D17-BB01-A8568A13F823}" type="slidenum">
              <a:rPr lang="en-US" smtClean="0">
                <a:solidFill>
                  <a:srgbClr val="003C52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003C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68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(1)">
  <a:themeElements>
    <a:clrScheme name="Custom 4">
      <a:dk1>
        <a:srgbClr val="003C52"/>
      </a:dk1>
      <a:lt1>
        <a:sysClr val="window" lastClr="FFFFFF"/>
      </a:lt1>
      <a:dk2>
        <a:srgbClr val="D8D8D8"/>
      </a:dk2>
      <a:lt2>
        <a:srgbClr val="FFFFFF"/>
      </a:lt2>
      <a:accent1>
        <a:srgbClr val="0F5666"/>
      </a:accent1>
      <a:accent2>
        <a:srgbClr val="A9B5C7"/>
      </a:accent2>
      <a:accent3>
        <a:srgbClr val="A3171E"/>
      </a:accent3>
      <a:accent4>
        <a:srgbClr val="F7C1A3"/>
      </a:accent4>
      <a:accent5>
        <a:srgbClr val="7C9FCF"/>
      </a:accent5>
      <a:accent6>
        <a:srgbClr val="BF7B89"/>
      </a:accent6>
      <a:hlink>
        <a:srgbClr val="710E21"/>
      </a:hlink>
      <a:folHlink>
        <a:srgbClr val="710E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2FA8C678BE44E95DFC3A4E4613DB0" ma:contentTypeVersion="6" ma:contentTypeDescription="Create a new document." ma:contentTypeScope="" ma:versionID="514e3eb0efff9a2f6579435f663561d2">
  <xsd:schema xmlns:xsd="http://www.w3.org/2001/XMLSchema" xmlns:xs="http://www.w3.org/2001/XMLSchema" xmlns:p="http://schemas.microsoft.com/office/2006/metadata/properties" xmlns:ns2="341627b6-2a2c-4f4a-a8ad-75767bb792b5" xmlns:ns3="159cfccd-a6e0-41e2-a910-dc28dafc2f33" targetNamespace="http://schemas.microsoft.com/office/2006/metadata/properties" ma:root="true" ma:fieldsID="7fe8da83cdd3d7dc84c9a2a385498e1f" ns2:_="" ns3:_="">
    <xsd:import namespace="341627b6-2a2c-4f4a-a8ad-75767bb792b5"/>
    <xsd:import namespace="159cfccd-a6e0-41e2-a910-dc28dafc2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627b6-2a2c-4f4a-a8ad-75767bb79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cfccd-a6e0-41e2-a910-dc28dafc2f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B2310F-AEFE-4650-9B0D-5865E0F30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1627b6-2a2c-4f4a-a8ad-75767bb792b5"/>
    <ds:schemaRef ds:uri="159cfccd-a6e0-41e2-a910-dc28dafc2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338571-B1FE-4821-AD6A-4092FE9581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7BDF20-0398-424E-8CBB-90628F5490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20905</TotalTime>
  <Words>971</Words>
  <Application>Microsoft Office PowerPoint</Application>
  <PresentationFormat>On-screen Show (4:3)</PresentationFormat>
  <Paragraphs>167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Helvetica</vt:lpstr>
      <vt:lpstr>LucidaGrande</vt:lpstr>
      <vt:lpstr>PowerPoint Template (1)</vt:lpstr>
      <vt:lpstr>Cover Slide</vt:lpstr>
      <vt:lpstr>General Slide</vt:lpstr>
      <vt:lpstr> Enhanced Care Management Integration Strategies </vt:lpstr>
      <vt:lpstr>ECM Provider Spotlight </vt:lpstr>
      <vt:lpstr>ECM Provider Spotlight:  St. John’s Community Health </vt:lpstr>
      <vt:lpstr>ECM Overview </vt:lpstr>
      <vt:lpstr>ECM Overview </vt:lpstr>
      <vt:lpstr>CalAIM Internal Marketing  and Training Strategies </vt:lpstr>
      <vt:lpstr>ECM Integration</vt:lpstr>
      <vt:lpstr>ECM Integration</vt:lpstr>
      <vt:lpstr>ECM Integration</vt:lpstr>
      <vt:lpstr>Thank you. </vt:lpstr>
      <vt:lpstr>Upcoming Meeting Topics </vt:lpstr>
      <vt:lpstr>CalAIM Training Program</vt:lpstr>
      <vt:lpstr>CalAIM Training Program</vt:lpstr>
      <vt:lpstr>Questions?</vt:lpstr>
      <vt:lpstr>APPENDIX </vt:lpstr>
      <vt:lpstr>Resources</vt:lpstr>
      <vt:lpstr>MCP Contact Information </vt:lpstr>
      <vt:lpstr>CS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SDoH HCCN Survey Summary Developed by Elevation Health Partners</dc:title>
  <dc:creator>Deena Pourshaban</dc:creator>
  <cp:lastModifiedBy>karen.orellana39@gmail.com</cp:lastModifiedBy>
  <cp:revision>303</cp:revision>
  <dcterms:created xsi:type="dcterms:W3CDTF">2020-12-12T20:54:32Z</dcterms:created>
  <dcterms:modified xsi:type="dcterms:W3CDTF">2022-08-18T00:32:08Z</dcterms:modified>
</cp:coreProperties>
</file>