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79"/>
  </p:notesMasterIdLst>
  <p:sldIdLst>
    <p:sldId id="256" r:id="rId5"/>
    <p:sldId id="325" r:id="rId6"/>
    <p:sldId id="347" r:id="rId7"/>
    <p:sldId id="342" r:id="rId8"/>
    <p:sldId id="346" r:id="rId9"/>
    <p:sldId id="348" r:id="rId10"/>
    <p:sldId id="351" r:id="rId11"/>
    <p:sldId id="352" r:id="rId12"/>
    <p:sldId id="260" r:id="rId13"/>
    <p:sldId id="268" r:id="rId14"/>
    <p:sldId id="261" r:id="rId15"/>
    <p:sldId id="343" r:id="rId16"/>
    <p:sldId id="344" r:id="rId17"/>
    <p:sldId id="345" r:id="rId18"/>
    <p:sldId id="326" r:id="rId19"/>
    <p:sldId id="327" r:id="rId20"/>
    <p:sldId id="295" r:id="rId21"/>
    <p:sldId id="296" r:id="rId22"/>
    <p:sldId id="297" r:id="rId23"/>
    <p:sldId id="263" r:id="rId24"/>
    <p:sldId id="315" r:id="rId25"/>
    <p:sldId id="314" r:id="rId26"/>
    <p:sldId id="316" r:id="rId27"/>
    <p:sldId id="317" r:id="rId28"/>
    <p:sldId id="350" r:id="rId29"/>
    <p:sldId id="262" r:id="rId30"/>
    <p:sldId id="270" r:id="rId31"/>
    <p:sldId id="328" r:id="rId32"/>
    <p:sldId id="302" r:id="rId33"/>
    <p:sldId id="313" r:id="rId34"/>
    <p:sldId id="304" r:id="rId35"/>
    <p:sldId id="305" r:id="rId36"/>
    <p:sldId id="306" r:id="rId37"/>
    <p:sldId id="308" r:id="rId38"/>
    <p:sldId id="301" r:id="rId39"/>
    <p:sldId id="265" r:id="rId40"/>
    <p:sldId id="318" r:id="rId41"/>
    <p:sldId id="321" r:id="rId42"/>
    <p:sldId id="300" r:id="rId43"/>
    <p:sldId id="319" r:id="rId44"/>
    <p:sldId id="322" r:id="rId45"/>
    <p:sldId id="323" r:id="rId46"/>
    <p:sldId id="324" r:id="rId47"/>
    <p:sldId id="264" r:id="rId48"/>
    <p:sldId id="331" r:id="rId49"/>
    <p:sldId id="267" r:id="rId50"/>
    <p:sldId id="332" r:id="rId51"/>
    <p:sldId id="333" r:id="rId52"/>
    <p:sldId id="334" r:id="rId53"/>
    <p:sldId id="273" r:id="rId54"/>
    <p:sldId id="279" r:id="rId55"/>
    <p:sldId id="275" r:id="rId56"/>
    <p:sldId id="274" r:id="rId57"/>
    <p:sldId id="286" r:id="rId58"/>
    <p:sldId id="276" r:id="rId59"/>
    <p:sldId id="277" r:id="rId60"/>
    <p:sldId id="278" r:id="rId61"/>
    <p:sldId id="336" r:id="rId62"/>
    <p:sldId id="337" r:id="rId63"/>
    <p:sldId id="280" r:id="rId64"/>
    <p:sldId id="338" r:id="rId65"/>
    <p:sldId id="339" r:id="rId66"/>
    <p:sldId id="283" r:id="rId67"/>
    <p:sldId id="340" r:id="rId68"/>
    <p:sldId id="293" r:id="rId69"/>
    <p:sldId id="285" r:id="rId70"/>
    <p:sldId id="349" r:id="rId71"/>
    <p:sldId id="284" r:id="rId72"/>
    <p:sldId id="290" r:id="rId73"/>
    <p:sldId id="281" r:id="rId74"/>
    <p:sldId id="282" r:id="rId75"/>
    <p:sldId id="288" r:id="rId76"/>
    <p:sldId id="330" r:id="rId77"/>
    <p:sldId id="341"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and Table of Contents" id="{4A4DC042-2833-4D86-AB35-A7A2F7E109AA}">
          <p14:sldIdLst>
            <p14:sldId id="256"/>
            <p14:sldId id="325"/>
          </p14:sldIdLst>
        </p14:section>
        <p14:section name="CSTK Introduction" id="{2D0AAA6A-4AF6-477C-84EB-66AB7BD01675}">
          <p14:sldIdLst>
            <p14:sldId id="347"/>
            <p14:sldId id="342"/>
            <p14:sldId id="346"/>
            <p14:sldId id="348"/>
            <p14:sldId id="351"/>
            <p14:sldId id="352"/>
          </p14:sldIdLst>
        </p14:section>
        <p14:section name="Security and IT Vendors" id="{DD2FD896-11B4-4E3E-976E-BE59BBC46197}">
          <p14:sldIdLst>
            <p14:sldId id="260"/>
            <p14:sldId id="268"/>
            <p14:sldId id="261"/>
            <p14:sldId id="343"/>
            <p14:sldId id="344"/>
            <p14:sldId id="345"/>
          </p14:sldIdLst>
        </p14:section>
        <p14:section name="Security Policies" id="{3E247C88-610D-4E88-A690-6430397E43B1}">
          <p14:sldIdLst>
            <p14:sldId id="326"/>
            <p14:sldId id="327"/>
            <p14:sldId id="295"/>
            <p14:sldId id="296"/>
            <p14:sldId id="297"/>
          </p14:sldIdLst>
        </p14:section>
        <p14:section name="CS Templates" id="{47F77BD5-FC9D-4476-8577-A4058C497ABA}">
          <p14:sldIdLst>
            <p14:sldId id="263"/>
            <p14:sldId id="315"/>
            <p14:sldId id="314"/>
            <p14:sldId id="316"/>
            <p14:sldId id="317"/>
            <p14:sldId id="350"/>
          </p14:sldIdLst>
        </p14:section>
        <p14:section name="Security Frameworks" id="{D7D0CC23-12F6-4534-8E82-A5419BA07D58}">
          <p14:sldIdLst>
            <p14:sldId id="262"/>
            <p14:sldId id="270"/>
            <p14:sldId id="328"/>
            <p14:sldId id="302"/>
            <p14:sldId id="313"/>
            <p14:sldId id="304"/>
            <p14:sldId id="305"/>
            <p14:sldId id="306"/>
            <p14:sldId id="308"/>
            <p14:sldId id="301"/>
          </p14:sldIdLst>
        </p14:section>
        <p14:section name="Compliance and Regulations" id="{B6412B7F-D725-4BB3-A259-9BD617078694}">
          <p14:sldIdLst>
            <p14:sldId id="265"/>
            <p14:sldId id="318"/>
            <p14:sldId id="321"/>
            <p14:sldId id="300"/>
            <p14:sldId id="319"/>
            <p14:sldId id="322"/>
            <p14:sldId id="323"/>
            <p14:sldId id="324"/>
          </p14:sldIdLst>
        </p14:section>
        <p14:section name="CS Resources" id="{64CC49B1-5EFC-425B-A292-B946F332861F}">
          <p14:sldIdLst>
            <p14:sldId id="264"/>
            <p14:sldId id="331"/>
            <p14:sldId id="267"/>
            <p14:sldId id="332"/>
            <p14:sldId id="333"/>
            <p14:sldId id="334"/>
            <p14:sldId id="273"/>
            <p14:sldId id="279"/>
            <p14:sldId id="275"/>
            <p14:sldId id="274"/>
            <p14:sldId id="286"/>
            <p14:sldId id="276"/>
            <p14:sldId id="277"/>
            <p14:sldId id="278"/>
            <p14:sldId id="336"/>
            <p14:sldId id="337"/>
            <p14:sldId id="280"/>
            <p14:sldId id="338"/>
            <p14:sldId id="339"/>
            <p14:sldId id="283"/>
            <p14:sldId id="340"/>
            <p14:sldId id="293"/>
          </p14:sldIdLst>
        </p14:section>
        <p14:section name="Other Toolkits/Guides" id="{35B68E1D-D169-48E8-992A-BB916DC5A5A8}">
          <p14:sldIdLst>
            <p14:sldId id="285"/>
            <p14:sldId id="349"/>
            <p14:sldId id="284"/>
            <p14:sldId id="290"/>
            <p14:sldId id="281"/>
            <p14:sldId id="282"/>
            <p14:sldId id="288"/>
            <p14:sldId id="330"/>
            <p14:sldId id="34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7E81B6-5B33-5E49-427F-750574F017EA}" name="Candice Rowland" initials="CR" userId="S::crowland@ccalac.org::724ffa1e-e110-4315-bc45-84a6f8e5017b" providerId="AD"/>
  <p188:author id="{3A0629BB-49B7-DFDE-7A3E-2B799DFF5DBC}" name="Jacqueline Torres" initials="JT" userId="S::jrtorres@ccalac.org::9241695e-7351-4b9b-8ebd-4c4bd1dcc3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cqueline Torres" initials="JT" lastIdx="1" clrIdx="0">
    <p:extLst>
      <p:ext uri="{19B8F6BF-5375-455C-9EA6-DF929625EA0E}">
        <p15:presenceInfo xmlns:p15="http://schemas.microsoft.com/office/powerpoint/2012/main" userId="Jacqueline Torr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30E21"/>
    <a:srgbClr val="000000"/>
    <a:srgbClr val="003C52"/>
    <a:srgbClr val="B0C4DE"/>
    <a:srgbClr val="6590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48BD8-FF7A-4A2C-BBCF-CC788D3079E8}" v="779" dt="2023-08-11T21:43:38.721"/>
    <p1510:client id="{0C9A1AB3-A10F-4213-97E1-D9D1F5749CF9}" v="446" dt="2023-08-12T01:36:58.281"/>
    <p1510:client id="{3C0FB982-1496-4236-8579-1DCCF9E623C7}" v="10" dt="2023-08-11T22:06:00.168"/>
    <p1510:client id="{4DAE6B12-CCAE-4083-ADA1-38D1F5CEEC01}" v="15" dt="2023-08-12T02:20:53.662"/>
    <p1510:client id="{591D0277-9BF4-455B-BDB8-3BDC5C7B9BA2}" v="440" dt="2023-08-11T23:28:23.798"/>
    <p1510:client id="{9327F514-C47E-4A89-A270-20A7261C30B3}" v="270" dt="2023-08-11T18:30:19.179"/>
    <p1510:client id="{A19072C7-ABDC-439C-9A86-4FB7796CBA93}" v="189" dt="2023-08-11T20:15:16.402"/>
    <p1510:client id="{A4980149-5AE1-4712-8BA2-A41DA8B27CA7}" v="238" dt="2023-08-12T00:28:58.092"/>
    <p1510:client id="{B6794C8C-1ED0-423C-8B85-3DFF3FE933A9}" v="877" dt="2023-08-11T23:26:29.585"/>
    <p1510:client id="{C2A07960-335B-4021-BF48-595B376A8BF4}" v="79" dt="2023-08-11T18:09:39.404"/>
    <p1510:client id="{C2C9E261-D6FA-E7EE-1556-E3B4E0D2475C}" v="94" dt="2023-08-11T16:54:39.089"/>
    <p1510:client id="{ED2167C1-8EEE-4A07-85FB-BB6310435111}" v="18" dt="2023-08-11T18:46:22.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89" autoAdjust="0"/>
    <p:restoredTop sz="95165" autoAdjust="0"/>
  </p:normalViewPr>
  <p:slideViewPr>
    <p:cSldViewPr snapToGrid="0">
      <p:cViewPr varScale="1">
        <p:scale>
          <a:sx n="81" d="100"/>
          <a:sy n="81" d="100"/>
        </p:scale>
        <p:origin x="1080" y="5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slide" Target="../slides/slide20.xml"/><Relationship Id="rId7" Type="http://schemas.openxmlformats.org/officeDocument/2006/relationships/slide" Target="../slides/slide26.xml"/><Relationship Id="rId2" Type="http://schemas.openxmlformats.org/officeDocument/2006/relationships/slide" Target="../slides/slide15.xml"/><Relationship Id="rId1" Type="http://schemas.openxmlformats.org/officeDocument/2006/relationships/slide" Target="../slides/slide9.xml"/><Relationship Id="rId6" Type="http://schemas.openxmlformats.org/officeDocument/2006/relationships/slide" Target="../slides/slide66.xml"/><Relationship Id="rId5" Type="http://schemas.openxmlformats.org/officeDocument/2006/relationships/slide" Target="../slides/slide44.xml"/><Relationship Id="rId4"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A55B2A-F417-46F2-A9EB-A305B0421C0F}" type="doc">
      <dgm:prSet loTypeId="urn:microsoft.com/office/officeart/2005/8/layout/radial1" loCatId="cycle" qsTypeId="urn:microsoft.com/office/officeart/2005/8/quickstyle/simple2" qsCatId="simple" csTypeId="urn:microsoft.com/office/officeart/2005/8/colors/accent1_2" csCatId="accent1" phldr="1"/>
      <dgm:spPr/>
      <dgm:t>
        <a:bodyPr/>
        <a:lstStyle/>
        <a:p>
          <a:endParaRPr lang="en-US"/>
        </a:p>
      </dgm:t>
    </dgm:pt>
    <dgm:pt modelId="{B66D2B2D-29F5-4A1E-9F05-55345CD030E1}">
      <dgm:prSet phldrT="[Text]" custT="1"/>
      <dgm:spPr/>
      <dgm:t>
        <a:bodyPr/>
        <a:lstStyle/>
        <a:p>
          <a:pPr algn="ctr" rtl="0"/>
          <a:r>
            <a:rPr lang="en-US" sz="2000" b="1" dirty="0"/>
            <a:t>Cybersecurity</a:t>
          </a:r>
          <a:r>
            <a:rPr lang="en-US" sz="2000" b="1" dirty="0">
              <a:latin typeface="Calibri"/>
            </a:rPr>
            <a:t> </a:t>
          </a:r>
          <a:r>
            <a:rPr lang="en-US" sz="2000" b="1" dirty="0"/>
            <a:t>Toolkit</a:t>
          </a:r>
        </a:p>
      </dgm:t>
    </dgm:pt>
    <dgm:pt modelId="{FD59F44B-EB40-4049-B850-92FE33BEFD76}" type="parTrans" cxnId="{3A7FEA71-7A79-4727-98F9-A5D8A9F7525D}">
      <dgm:prSet/>
      <dgm:spPr/>
      <dgm:t>
        <a:bodyPr/>
        <a:lstStyle/>
        <a:p>
          <a:endParaRPr lang="en-US"/>
        </a:p>
      </dgm:t>
    </dgm:pt>
    <dgm:pt modelId="{7C978B7A-B996-4CC0-9B8C-74844B1E924D}" type="sibTrans" cxnId="{3A7FEA71-7A79-4727-98F9-A5D8A9F7525D}">
      <dgm:prSet/>
      <dgm:spPr/>
      <dgm:t>
        <a:bodyPr/>
        <a:lstStyle/>
        <a:p>
          <a:endParaRPr lang="en-US"/>
        </a:p>
      </dgm:t>
    </dgm:pt>
    <dgm:pt modelId="{1093B469-4C63-4CF9-915B-6985426C94F1}">
      <dgm:prSet phldrT="[Text]"/>
      <dgm:spPr/>
      <dgm:t>
        <a:bodyPr/>
        <a:lstStyle/>
        <a:p>
          <a:r>
            <a:rPr lang="en-US"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Security and IT Vendors</a:t>
          </a:r>
          <a:endParaRPr lang="en-US" dirty="0"/>
        </a:p>
      </dgm:t>
    </dgm:pt>
    <dgm:pt modelId="{02535AD8-AC48-45E5-B4A9-9939F43E4628}" type="parTrans" cxnId="{44DF29E8-C2C1-40A1-B1BA-816B4A4D62C9}">
      <dgm:prSet/>
      <dgm:spPr/>
      <dgm:t>
        <a:bodyPr/>
        <a:lstStyle/>
        <a:p>
          <a:endParaRPr lang="en-US" dirty="0"/>
        </a:p>
      </dgm:t>
    </dgm:pt>
    <dgm:pt modelId="{98DAD1CB-31D0-45E8-9A51-478E3B189185}" type="sibTrans" cxnId="{44DF29E8-C2C1-40A1-B1BA-816B4A4D62C9}">
      <dgm:prSet/>
      <dgm:spPr/>
      <dgm:t>
        <a:bodyPr/>
        <a:lstStyle/>
        <a:p>
          <a:endParaRPr lang="en-US"/>
        </a:p>
      </dgm:t>
    </dgm:pt>
    <dgm:pt modelId="{B1CDC6FC-29CA-40E6-BCC4-771BAF105D6A}">
      <dgm:prSet phldrT="[Text]"/>
      <dgm:spPr>
        <a:solidFill>
          <a:srgbClr val="730E21"/>
        </a:solidFill>
      </dgm:spPr>
      <dgm:t>
        <a:bodyPr/>
        <a:lstStyle/>
        <a:p>
          <a:pPr rtl="0"/>
          <a:r>
            <a:rPr lang="en-US" dirty="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Security Policies</a:t>
          </a:r>
          <a:endParaRPr lang="en-US" dirty="0">
            <a:solidFill>
              <a:schemeClr val="bg1"/>
            </a:solidFill>
          </a:endParaRPr>
        </a:p>
      </dgm:t>
    </dgm:pt>
    <dgm:pt modelId="{64E49445-CF97-4EC8-95F7-176F65338BDA}" type="parTrans" cxnId="{DC4AFF78-15B7-4124-B039-84D33E313E29}">
      <dgm:prSet/>
      <dgm:spPr/>
      <dgm:t>
        <a:bodyPr/>
        <a:lstStyle/>
        <a:p>
          <a:endParaRPr lang="en-US" dirty="0"/>
        </a:p>
      </dgm:t>
    </dgm:pt>
    <dgm:pt modelId="{5DE113DB-45B2-4871-BFF8-17A8EA4A0C2B}" type="sibTrans" cxnId="{DC4AFF78-15B7-4124-B039-84D33E313E29}">
      <dgm:prSet/>
      <dgm:spPr/>
      <dgm:t>
        <a:bodyPr/>
        <a:lstStyle/>
        <a:p>
          <a:endParaRPr lang="en-US"/>
        </a:p>
      </dgm:t>
    </dgm:pt>
    <dgm:pt modelId="{59794FFA-21E6-41E6-AF8B-714F401638E1}">
      <dgm:prSet phldrT="[Text]"/>
      <dgm:spPr/>
      <dgm:t>
        <a:bodyPr/>
        <a:lstStyle/>
        <a:p>
          <a:pPr rtl="0"/>
          <a:r>
            <a:rPr lang="en-US" dirty="0">
              <a:solidFill>
                <a:schemeClr val="bg1"/>
              </a:solidFill>
              <a:latin typeface="Calibri"/>
              <a:hlinkClick xmlns:r="http://schemas.openxmlformats.org/officeDocument/2006/relationships" r:id="rId3" action="ppaction://hlinksldjump">
                <a:extLst>
                  <a:ext uri="{A12FA001-AC4F-418D-AE19-62706E023703}">
                    <ahyp:hlinkClr xmlns:ahyp="http://schemas.microsoft.com/office/drawing/2018/hyperlinkcolor" val="tx"/>
                  </a:ext>
                </a:extLst>
              </a:hlinkClick>
            </a:rPr>
            <a:t>Cybersecurity Templates</a:t>
          </a:r>
          <a:endParaRPr lang="en-US" dirty="0">
            <a:solidFill>
              <a:schemeClr val="bg1"/>
            </a:solidFill>
            <a:latin typeface="Calibri"/>
          </a:endParaRPr>
        </a:p>
      </dgm:t>
    </dgm:pt>
    <dgm:pt modelId="{399A47F3-9A1A-42BC-84FF-DBDC9C9E2E08}" type="parTrans" cxnId="{FA04E047-D34A-4FE2-A8BF-0D8345C4A5FD}">
      <dgm:prSet/>
      <dgm:spPr/>
      <dgm:t>
        <a:bodyPr/>
        <a:lstStyle/>
        <a:p>
          <a:endParaRPr lang="en-US" dirty="0"/>
        </a:p>
      </dgm:t>
    </dgm:pt>
    <dgm:pt modelId="{D7013773-062D-493D-B2DC-0AB1A9EB36CC}" type="sibTrans" cxnId="{FA04E047-D34A-4FE2-A8BF-0D8345C4A5FD}">
      <dgm:prSet/>
      <dgm:spPr/>
      <dgm:t>
        <a:bodyPr/>
        <a:lstStyle/>
        <a:p>
          <a:endParaRPr lang="en-US"/>
        </a:p>
      </dgm:t>
    </dgm:pt>
    <dgm:pt modelId="{C522EE14-431A-40F5-9174-898D5A5E1FF6}">
      <dgm:prSet phldrT="[Text]"/>
      <dgm:spPr/>
      <dgm:t>
        <a:bodyPr/>
        <a:lstStyle/>
        <a:p>
          <a:pPr rtl="0"/>
          <a:r>
            <a:rPr lang="en-US" dirty="0">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Compliance and Regulations</a:t>
          </a:r>
          <a:endParaRPr lang="en-US" dirty="0">
            <a:solidFill>
              <a:schemeClr val="bg1"/>
            </a:solidFill>
          </a:endParaRPr>
        </a:p>
      </dgm:t>
    </dgm:pt>
    <dgm:pt modelId="{2D426FE8-88BF-472B-9DF8-9594C067B257}" type="parTrans" cxnId="{A0A336EB-990C-4B93-ABEE-1D0D139A2A0B}">
      <dgm:prSet/>
      <dgm:spPr/>
      <dgm:t>
        <a:bodyPr/>
        <a:lstStyle/>
        <a:p>
          <a:endParaRPr lang="en-US" dirty="0"/>
        </a:p>
      </dgm:t>
    </dgm:pt>
    <dgm:pt modelId="{BB9DC18F-CB03-49EB-9E4D-736A355DE341}" type="sibTrans" cxnId="{A0A336EB-990C-4B93-ABEE-1D0D139A2A0B}">
      <dgm:prSet/>
      <dgm:spPr/>
      <dgm:t>
        <a:bodyPr/>
        <a:lstStyle/>
        <a:p>
          <a:endParaRPr lang="en-US"/>
        </a:p>
      </dgm:t>
    </dgm:pt>
    <dgm:pt modelId="{C7C7F130-08FB-44E4-BC99-9D1AECF3ECC3}">
      <dgm:prSet phldrT="[Text]"/>
      <dgm:spPr>
        <a:solidFill>
          <a:srgbClr val="730E21"/>
        </a:solidFill>
      </dgm:spPr>
      <dgm:t>
        <a:bodyPr/>
        <a:lstStyle/>
        <a:p>
          <a:pPr rtl="0"/>
          <a:r>
            <a:rPr lang="en-US" dirty="0">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Resources</a:t>
          </a:r>
          <a:endParaRPr lang="en-US" dirty="0">
            <a:solidFill>
              <a:schemeClr val="bg1"/>
            </a:solidFill>
          </a:endParaRPr>
        </a:p>
      </dgm:t>
    </dgm:pt>
    <dgm:pt modelId="{9F0F6CB9-E57A-4D8C-A3C1-2584488A0E6B}" type="parTrans" cxnId="{D58EE4D7-1827-4169-8B2A-BD1332E4EDE0}">
      <dgm:prSet/>
      <dgm:spPr/>
      <dgm:t>
        <a:bodyPr/>
        <a:lstStyle/>
        <a:p>
          <a:endParaRPr lang="en-US" dirty="0"/>
        </a:p>
      </dgm:t>
    </dgm:pt>
    <dgm:pt modelId="{9E68C737-8587-46CD-B8D0-347B055E6416}" type="sibTrans" cxnId="{D58EE4D7-1827-4169-8B2A-BD1332E4EDE0}">
      <dgm:prSet/>
      <dgm:spPr/>
      <dgm:t>
        <a:bodyPr/>
        <a:lstStyle/>
        <a:p>
          <a:endParaRPr lang="en-US"/>
        </a:p>
      </dgm:t>
    </dgm:pt>
    <dgm:pt modelId="{B6DAB1F1-17C8-4B15-BCE5-39D8B9A9DA3C}">
      <dgm:prSet phldrT="[Text]"/>
      <dgm:spPr/>
      <dgm:t>
        <a:bodyPr/>
        <a:lstStyle/>
        <a:p>
          <a:pPr rtl="0"/>
          <a:r>
            <a:rPr lang="en-US" dirty="0">
              <a:solidFill>
                <a:schemeClr val="bg1"/>
              </a:solidFill>
              <a:hlinkClick xmlns:r="http://schemas.openxmlformats.org/officeDocument/2006/relationships" r:id="rId6" action="ppaction://hlinksldjump">
                <a:extLst>
                  <a:ext uri="{A12FA001-AC4F-418D-AE19-62706E023703}">
                    <ahyp:hlinkClr xmlns:ahyp="http://schemas.microsoft.com/office/drawing/2018/hyperlinkcolor" val="tx"/>
                  </a:ext>
                </a:extLst>
              </a:hlinkClick>
            </a:rPr>
            <a:t>Other Toolkits and Guides</a:t>
          </a:r>
          <a:endParaRPr lang="en-US" dirty="0">
            <a:solidFill>
              <a:schemeClr val="bg1"/>
            </a:solidFill>
          </a:endParaRPr>
        </a:p>
      </dgm:t>
    </dgm:pt>
    <dgm:pt modelId="{CD748C30-3BB6-4C7C-9539-97CFBA587FAB}" type="parTrans" cxnId="{79B3B17B-0720-4C37-B66A-4E5941009832}">
      <dgm:prSet/>
      <dgm:spPr/>
      <dgm:t>
        <a:bodyPr/>
        <a:lstStyle/>
        <a:p>
          <a:endParaRPr lang="en-US" dirty="0"/>
        </a:p>
      </dgm:t>
    </dgm:pt>
    <dgm:pt modelId="{26FC6E03-38A4-4E61-A424-9D1F1DB5FA4D}" type="sibTrans" cxnId="{79B3B17B-0720-4C37-B66A-4E5941009832}">
      <dgm:prSet/>
      <dgm:spPr/>
      <dgm:t>
        <a:bodyPr/>
        <a:lstStyle/>
        <a:p>
          <a:endParaRPr lang="en-US"/>
        </a:p>
      </dgm:t>
    </dgm:pt>
    <dgm:pt modelId="{E89DBC63-3B8C-458A-A861-AD15DEAAD1BF}">
      <dgm:prSet phldr="0"/>
      <dgm:spPr>
        <a:solidFill>
          <a:srgbClr val="730E21"/>
        </a:solidFill>
      </dgm:spPr>
      <dgm:t>
        <a:bodyPr/>
        <a:lstStyle/>
        <a:p>
          <a:pPr rtl="0"/>
          <a:r>
            <a:rPr lang="en-US" dirty="0">
              <a:solidFill>
                <a:schemeClr val="bg1"/>
              </a:solidFill>
              <a:latin typeface="Calibri"/>
              <a:hlinkClick xmlns:r="http://schemas.openxmlformats.org/officeDocument/2006/relationships" r:id="rId7" action="ppaction://hlinksldjump">
                <a:extLst>
                  <a:ext uri="{A12FA001-AC4F-418D-AE19-62706E023703}">
                    <ahyp:hlinkClr xmlns:ahyp="http://schemas.microsoft.com/office/drawing/2018/hyperlinkcolor" val="tx"/>
                  </a:ext>
                </a:extLst>
              </a:hlinkClick>
            </a:rPr>
            <a:t>Security</a:t>
          </a:r>
          <a:r>
            <a:rPr lang="en-US" dirty="0">
              <a:solidFill>
                <a:schemeClr val="bg1"/>
              </a:solidFill>
              <a:hlinkClick xmlns:r="http://schemas.openxmlformats.org/officeDocument/2006/relationships" r:id="rId7" action="ppaction://hlinksldjump">
                <a:extLst>
                  <a:ext uri="{A12FA001-AC4F-418D-AE19-62706E023703}">
                    <ahyp:hlinkClr xmlns:ahyp="http://schemas.microsoft.com/office/drawing/2018/hyperlinkcolor" val="tx"/>
                  </a:ext>
                </a:extLst>
              </a:hlinkClick>
            </a:rPr>
            <a:t> Frameworks</a:t>
          </a:r>
          <a:endParaRPr lang="en-US" dirty="0">
            <a:solidFill>
              <a:schemeClr val="bg1"/>
            </a:solidFill>
          </a:endParaRPr>
        </a:p>
      </dgm:t>
    </dgm:pt>
    <dgm:pt modelId="{B0585C5D-EF35-446E-8B5E-E19D7788A259}" type="parTrans" cxnId="{F5D51549-6AC2-494C-8B01-D1743CB4978D}">
      <dgm:prSet/>
      <dgm:spPr/>
      <dgm:t>
        <a:bodyPr/>
        <a:lstStyle/>
        <a:p>
          <a:endParaRPr lang="en-US" dirty="0"/>
        </a:p>
      </dgm:t>
    </dgm:pt>
    <dgm:pt modelId="{A29CA750-A94A-4085-94AB-7C45CAFB35AA}" type="sibTrans" cxnId="{F5D51549-6AC2-494C-8B01-D1743CB4978D}">
      <dgm:prSet/>
      <dgm:spPr/>
      <dgm:t>
        <a:bodyPr/>
        <a:lstStyle/>
        <a:p>
          <a:endParaRPr lang="en-US"/>
        </a:p>
      </dgm:t>
    </dgm:pt>
    <dgm:pt modelId="{98D1187E-A32F-404D-AE1F-99526D998B08}">
      <dgm:prSet phldr="0"/>
      <dgm:spPr/>
      <dgm:t>
        <a:bodyPr/>
        <a:lstStyle/>
        <a:p>
          <a:pPr rtl="0"/>
          <a:r>
            <a:rPr lang="en-US" dirty="0">
              <a:solidFill>
                <a:schemeClr val="bg1"/>
              </a:solidFill>
              <a:latin typeface="Calibri"/>
              <a:hlinkClick xmlns:r="http://schemas.openxmlformats.org/officeDocument/2006/relationships" r:id="rId8" action="ppaction://hlinksldjump">
                <a:extLst>
                  <a:ext uri="{A12FA001-AC4F-418D-AE19-62706E023703}">
                    <ahyp:hlinkClr xmlns:ahyp="http://schemas.microsoft.com/office/drawing/2018/hyperlinkcolor" val="tx"/>
                  </a:ext>
                </a:extLst>
              </a:hlinkClick>
            </a:rPr>
            <a:t>Introduction to Toolkit</a:t>
          </a:r>
          <a:endParaRPr lang="en-US" dirty="0">
            <a:solidFill>
              <a:schemeClr val="bg1"/>
            </a:solidFill>
            <a:latin typeface="Calibri"/>
          </a:endParaRPr>
        </a:p>
      </dgm:t>
    </dgm:pt>
    <dgm:pt modelId="{50813F06-E06A-4502-8A53-F5C162E79D4F}" type="parTrans" cxnId="{3DE2DA38-778D-431B-8918-AA251C7EC71C}">
      <dgm:prSet/>
      <dgm:spPr/>
      <dgm:t>
        <a:bodyPr/>
        <a:lstStyle/>
        <a:p>
          <a:endParaRPr lang="en-US" dirty="0"/>
        </a:p>
      </dgm:t>
    </dgm:pt>
    <dgm:pt modelId="{2275E35B-1674-41E6-A6E6-73994B4C3AC9}" type="sibTrans" cxnId="{3DE2DA38-778D-431B-8918-AA251C7EC71C}">
      <dgm:prSet/>
      <dgm:spPr/>
      <dgm:t>
        <a:bodyPr/>
        <a:lstStyle/>
        <a:p>
          <a:endParaRPr lang="en-US"/>
        </a:p>
      </dgm:t>
    </dgm:pt>
    <dgm:pt modelId="{A7865ED6-A8B0-48A4-A6E5-470D4899B529}" type="pres">
      <dgm:prSet presAssocID="{E5A55B2A-F417-46F2-A9EB-A305B0421C0F}" presName="cycle" presStyleCnt="0">
        <dgm:presLayoutVars>
          <dgm:chMax val="1"/>
          <dgm:dir/>
          <dgm:animLvl val="ctr"/>
          <dgm:resizeHandles val="exact"/>
        </dgm:presLayoutVars>
      </dgm:prSet>
      <dgm:spPr/>
    </dgm:pt>
    <dgm:pt modelId="{0227B228-0681-4284-BF0A-4BE0B4713514}" type="pres">
      <dgm:prSet presAssocID="{B66D2B2D-29F5-4A1E-9F05-55345CD030E1}" presName="centerShape" presStyleLbl="node0" presStyleIdx="0" presStyleCnt="1" custScaleX="167815" custScaleY="171139"/>
      <dgm:spPr/>
    </dgm:pt>
    <dgm:pt modelId="{3C15AD93-55C5-4310-BCBC-16501C161C09}" type="pres">
      <dgm:prSet presAssocID="{50813F06-E06A-4502-8A53-F5C162E79D4F}" presName="Name9" presStyleLbl="parChTrans1D2" presStyleIdx="0" presStyleCnt="8"/>
      <dgm:spPr/>
    </dgm:pt>
    <dgm:pt modelId="{7E9F1C30-656F-4CCD-B872-C6AEAE108BB0}" type="pres">
      <dgm:prSet presAssocID="{50813F06-E06A-4502-8A53-F5C162E79D4F}" presName="connTx" presStyleLbl="parChTrans1D2" presStyleIdx="0" presStyleCnt="8"/>
      <dgm:spPr/>
    </dgm:pt>
    <dgm:pt modelId="{2E953C12-830A-49DD-B49E-93FC322D66F1}" type="pres">
      <dgm:prSet presAssocID="{98D1187E-A32F-404D-AE1F-99526D998B08}" presName="node" presStyleLbl="node1" presStyleIdx="0" presStyleCnt="8">
        <dgm:presLayoutVars>
          <dgm:bulletEnabled val="1"/>
        </dgm:presLayoutVars>
      </dgm:prSet>
      <dgm:spPr>
        <a:solidFill>
          <a:srgbClr val="730E21"/>
        </a:solidFill>
      </dgm:spPr>
    </dgm:pt>
    <dgm:pt modelId="{5CED0892-9DDF-4910-8778-C925469EF98F}" type="pres">
      <dgm:prSet presAssocID="{02535AD8-AC48-45E5-B4A9-9939F43E4628}" presName="Name9" presStyleLbl="parChTrans1D2" presStyleIdx="1" presStyleCnt="8"/>
      <dgm:spPr/>
    </dgm:pt>
    <dgm:pt modelId="{5F970A71-89AD-4EB4-B56A-0965CD6A8AA5}" type="pres">
      <dgm:prSet presAssocID="{02535AD8-AC48-45E5-B4A9-9939F43E4628}" presName="connTx" presStyleLbl="parChTrans1D2" presStyleIdx="1" presStyleCnt="8"/>
      <dgm:spPr/>
    </dgm:pt>
    <dgm:pt modelId="{1E12135A-29E9-4AEA-828C-496E3D97F2E7}" type="pres">
      <dgm:prSet presAssocID="{1093B469-4C63-4CF9-915B-6985426C94F1}" presName="node" presStyleLbl="node1" presStyleIdx="1" presStyleCnt="8">
        <dgm:presLayoutVars>
          <dgm:bulletEnabled val="1"/>
        </dgm:presLayoutVars>
      </dgm:prSet>
      <dgm:spPr/>
    </dgm:pt>
    <dgm:pt modelId="{61471E8B-D758-429E-903F-16EC460A3742}" type="pres">
      <dgm:prSet presAssocID="{64E49445-CF97-4EC8-95F7-176F65338BDA}" presName="Name9" presStyleLbl="parChTrans1D2" presStyleIdx="2" presStyleCnt="8"/>
      <dgm:spPr/>
    </dgm:pt>
    <dgm:pt modelId="{FC948246-A658-412F-8CB3-231D5A1EC545}" type="pres">
      <dgm:prSet presAssocID="{64E49445-CF97-4EC8-95F7-176F65338BDA}" presName="connTx" presStyleLbl="parChTrans1D2" presStyleIdx="2" presStyleCnt="8"/>
      <dgm:spPr/>
    </dgm:pt>
    <dgm:pt modelId="{566D943E-3BD6-4A9D-8AA0-1924FFF15B87}" type="pres">
      <dgm:prSet presAssocID="{B1CDC6FC-29CA-40E6-BCC4-771BAF105D6A}" presName="node" presStyleLbl="node1" presStyleIdx="2" presStyleCnt="8">
        <dgm:presLayoutVars>
          <dgm:bulletEnabled val="1"/>
        </dgm:presLayoutVars>
      </dgm:prSet>
      <dgm:spPr/>
    </dgm:pt>
    <dgm:pt modelId="{DDDF5A1A-E9D2-49E7-BA6E-4CC4795BC1F0}" type="pres">
      <dgm:prSet presAssocID="{399A47F3-9A1A-42BC-84FF-DBDC9C9E2E08}" presName="Name9" presStyleLbl="parChTrans1D2" presStyleIdx="3" presStyleCnt="8"/>
      <dgm:spPr/>
    </dgm:pt>
    <dgm:pt modelId="{F8564BF0-0BDC-4048-AC58-AE3FC91624E4}" type="pres">
      <dgm:prSet presAssocID="{399A47F3-9A1A-42BC-84FF-DBDC9C9E2E08}" presName="connTx" presStyleLbl="parChTrans1D2" presStyleIdx="3" presStyleCnt="8"/>
      <dgm:spPr/>
    </dgm:pt>
    <dgm:pt modelId="{C85F930C-4F20-46AA-8871-B1B6AB071F0C}" type="pres">
      <dgm:prSet presAssocID="{59794FFA-21E6-41E6-AF8B-714F401638E1}" presName="node" presStyleLbl="node1" presStyleIdx="3" presStyleCnt="8">
        <dgm:presLayoutVars>
          <dgm:bulletEnabled val="1"/>
        </dgm:presLayoutVars>
      </dgm:prSet>
      <dgm:spPr/>
    </dgm:pt>
    <dgm:pt modelId="{0338352E-6F97-43B0-A00B-0B3ABC85B780}" type="pres">
      <dgm:prSet presAssocID="{B0585C5D-EF35-446E-8B5E-E19D7788A259}" presName="Name9" presStyleLbl="parChTrans1D2" presStyleIdx="4" presStyleCnt="8"/>
      <dgm:spPr/>
    </dgm:pt>
    <dgm:pt modelId="{B60CE94E-B32E-4509-AC0F-F90EACBDFC59}" type="pres">
      <dgm:prSet presAssocID="{B0585C5D-EF35-446E-8B5E-E19D7788A259}" presName="connTx" presStyleLbl="parChTrans1D2" presStyleIdx="4" presStyleCnt="8"/>
      <dgm:spPr/>
    </dgm:pt>
    <dgm:pt modelId="{7348FE18-6373-47B4-882B-163D789C74A6}" type="pres">
      <dgm:prSet presAssocID="{E89DBC63-3B8C-458A-A861-AD15DEAAD1BF}" presName="node" presStyleLbl="node1" presStyleIdx="4" presStyleCnt="8">
        <dgm:presLayoutVars>
          <dgm:bulletEnabled val="1"/>
        </dgm:presLayoutVars>
      </dgm:prSet>
      <dgm:spPr/>
    </dgm:pt>
    <dgm:pt modelId="{55F90A07-D2B5-47E1-A395-D4746A7835D8}" type="pres">
      <dgm:prSet presAssocID="{2D426FE8-88BF-472B-9DF8-9594C067B257}" presName="Name9" presStyleLbl="parChTrans1D2" presStyleIdx="5" presStyleCnt="8"/>
      <dgm:spPr/>
    </dgm:pt>
    <dgm:pt modelId="{C65E9CAE-68BD-4F62-9FD3-AAFA20BB40D1}" type="pres">
      <dgm:prSet presAssocID="{2D426FE8-88BF-472B-9DF8-9594C067B257}" presName="connTx" presStyleLbl="parChTrans1D2" presStyleIdx="5" presStyleCnt="8"/>
      <dgm:spPr/>
    </dgm:pt>
    <dgm:pt modelId="{D895CEE3-76E0-4C53-8DB6-EF615FDD1408}" type="pres">
      <dgm:prSet presAssocID="{C522EE14-431A-40F5-9174-898D5A5E1FF6}" presName="node" presStyleLbl="node1" presStyleIdx="5" presStyleCnt="8">
        <dgm:presLayoutVars>
          <dgm:bulletEnabled val="1"/>
        </dgm:presLayoutVars>
      </dgm:prSet>
      <dgm:spPr/>
    </dgm:pt>
    <dgm:pt modelId="{2C0B16B2-CD88-4D4A-A931-6C65A5E4765E}" type="pres">
      <dgm:prSet presAssocID="{9F0F6CB9-E57A-4D8C-A3C1-2584488A0E6B}" presName="Name9" presStyleLbl="parChTrans1D2" presStyleIdx="6" presStyleCnt="8"/>
      <dgm:spPr/>
    </dgm:pt>
    <dgm:pt modelId="{A533AC83-1AF3-4C11-81B4-FBB2D6A584D3}" type="pres">
      <dgm:prSet presAssocID="{9F0F6CB9-E57A-4D8C-A3C1-2584488A0E6B}" presName="connTx" presStyleLbl="parChTrans1D2" presStyleIdx="6" presStyleCnt="8"/>
      <dgm:spPr/>
    </dgm:pt>
    <dgm:pt modelId="{A80EFF25-472E-4FF3-9AE0-77AA7190D296}" type="pres">
      <dgm:prSet presAssocID="{C7C7F130-08FB-44E4-BC99-9D1AECF3ECC3}" presName="node" presStyleLbl="node1" presStyleIdx="6" presStyleCnt="8">
        <dgm:presLayoutVars>
          <dgm:bulletEnabled val="1"/>
        </dgm:presLayoutVars>
      </dgm:prSet>
      <dgm:spPr/>
    </dgm:pt>
    <dgm:pt modelId="{84D50595-3474-4494-A891-D9BC719AD285}" type="pres">
      <dgm:prSet presAssocID="{CD748C30-3BB6-4C7C-9539-97CFBA587FAB}" presName="Name9" presStyleLbl="parChTrans1D2" presStyleIdx="7" presStyleCnt="8"/>
      <dgm:spPr/>
    </dgm:pt>
    <dgm:pt modelId="{4C8CCC0B-FC9D-4861-B8F8-2CA2C00B3CD5}" type="pres">
      <dgm:prSet presAssocID="{CD748C30-3BB6-4C7C-9539-97CFBA587FAB}" presName="connTx" presStyleLbl="parChTrans1D2" presStyleIdx="7" presStyleCnt="8"/>
      <dgm:spPr/>
    </dgm:pt>
    <dgm:pt modelId="{9FB70913-B2DE-481A-9190-F364C3A6C692}" type="pres">
      <dgm:prSet presAssocID="{B6DAB1F1-17C8-4B15-BCE5-39D8B9A9DA3C}" presName="node" presStyleLbl="node1" presStyleIdx="7" presStyleCnt="8">
        <dgm:presLayoutVars>
          <dgm:bulletEnabled val="1"/>
        </dgm:presLayoutVars>
      </dgm:prSet>
      <dgm:spPr/>
    </dgm:pt>
  </dgm:ptLst>
  <dgm:cxnLst>
    <dgm:cxn modelId="{DA14DB02-CD2B-4FFC-9E87-2EB55E016CF9}" type="presOf" srcId="{64E49445-CF97-4EC8-95F7-176F65338BDA}" destId="{FC948246-A658-412F-8CB3-231D5A1EC545}" srcOrd="1" destOrd="0" presId="urn:microsoft.com/office/officeart/2005/8/layout/radial1"/>
    <dgm:cxn modelId="{37FACD19-99A0-4BBE-80F6-AAC36236F60E}" type="presOf" srcId="{59794FFA-21E6-41E6-AF8B-714F401638E1}" destId="{C85F930C-4F20-46AA-8871-B1B6AB071F0C}" srcOrd="0" destOrd="0" presId="urn:microsoft.com/office/officeart/2005/8/layout/radial1"/>
    <dgm:cxn modelId="{C5D7FB1B-D63E-4398-B450-AE1AE8F75DC8}" type="presOf" srcId="{C522EE14-431A-40F5-9174-898D5A5E1FF6}" destId="{D895CEE3-76E0-4C53-8DB6-EF615FDD1408}" srcOrd="0" destOrd="0" presId="urn:microsoft.com/office/officeart/2005/8/layout/radial1"/>
    <dgm:cxn modelId="{A821521C-6FDF-401E-AAA2-0AC015ED5C2E}" type="presOf" srcId="{98D1187E-A32F-404D-AE1F-99526D998B08}" destId="{2E953C12-830A-49DD-B49E-93FC322D66F1}" srcOrd="0" destOrd="0" presId="urn:microsoft.com/office/officeart/2005/8/layout/radial1"/>
    <dgm:cxn modelId="{4B4D3F24-DD97-45CE-A0E8-8FF496CE10C7}" type="presOf" srcId="{64E49445-CF97-4EC8-95F7-176F65338BDA}" destId="{61471E8B-D758-429E-903F-16EC460A3742}" srcOrd="0" destOrd="0" presId="urn:microsoft.com/office/officeart/2005/8/layout/radial1"/>
    <dgm:cxn modelId="{4BE72D27-0B55-4F6A-91F8-D39105E0DDB3}" type="presOf" srcId="{B0585C5D-EF35-446E-8B5E-E19D7788A259}" destId="{B60CE94E-B32E-4509-AC0F-F90EACBDFC59}" srcOrd="1" destOrd="0" presId="urn:microsoft.com/office/officeart/2005/8/layout/radial1"/>
    <dgm:cxn modelId="{CAA64B28-B4F3-4194-A831-14CDA38DCEC0}" type="presOf" srcId="{399A47F3-9A1A-42BC-84FF-DBDC9C9E2E08}" destId="{DDDF5A1A-E9D2-49E7-BA6E-4CC4795BC1F0}" srcOrd="0" destOrd="0" presId="urn:microsoft.com/office/officeart/2005/8/layout/radial1"/>
    <dgm:cxn modelId="{1C4B6B29-79BF-4779-BCC7-40291D2804B0}" type="presOf" srcId="{2D426FE8-88BF-472B-9DF8-9594C067B257}" destId="{C65E9CAE-68BD-4F62-9FD3-AAFA20BB40D1}" srcOrd="1" destOrd="0" presId="urn:microsoft.com/office/officeart/2005/8/layout/radial1"/>
    <dgm:cxn modelId="{0613002F-621B-4357-9C57-763D0C16EA30}" type="presOf" srcId="{E89DBC63-3B8C-458A-A861-AD15DEAAD1BF}" destId="{7348FE18-6373-47B4-882B-163D789C74A6}" srcOrd="0" destOrd="0" presId="urn:microsoft.com/office/officeart/2005/8/layout/radial1"/>
    <dgm:cxn modelId="{3DE2DA38-778D-431B-8918-AA251C7EC71C}" srcId="{B66D2B2D-29F5-4A1E-9F05-55345CD030E1}" destId="{98D1187E-A32F-404D-AE1F-99526D998B08}" srcOrd="0" destOrd="0" parTransId="{50813F06-E06A-4502-8A53-F5C162E79D4F}" sibTransId="{2275E35B-1674-41E6-A6E6-73994B4C3AC9}"/>
    <dgm:cxn modelId="{5733BB5C-06A7-4F2C-BE0F-11ED0081E13E}" type="presOf" srcId="{2D426FE8-88BF-472B-9DF8-9594C067B257}" destId="{55F90A07-D2B5-47E1-A395-D4746A7835D8}" srcOrd="0" destOrd="0" presId="urn:microsoft.com/office/officeart/2005/8/layout/radial1"/>
    <dgm:cxn modelId="{FA04E047-D34A-4FE2-A8BF-0D8345C4A5FD}" srcId="{B66D2B2D-29F5-4A1E-9F05-55345CD030E1}" destId="{59794FFA-21E6-41E6-AF8B-714F401638E1}" srcOrd="3" destOrd="0" parTransId="{399A47F3-9A1A-42BC-84FF-DBDC9C9E2E08}" sibTransId="{D7013773-062D-493D-B2DC-0AB1A9EB36CC}"/>
    <dgm:cxn modelId="{F5D51549-6AC2-494C-8B01-D1743CB4978D}" srcId="{B66D2B2D-29F5-4A1E-9F05-55345CD030E1}" destId="{E89DBC63-3B8C-458A-A861-AD15DEAAD1BF}" srcOrd="4" destOrd="0" parTransId="{B0585C5D-EF35-446E-8B5E-E19D7788A259}" sibTransId="{A29CA750-A94A-4085-94AB-7C45CAFB35AA}"/>
    <dgm:cxn modelId="{AA65624E-4C13-45DE-95A2-43E6F8833001}" type="presOf" srcId="{CD748C30-3BB6-4C7C-9539-97CFBA587FAB}" destId="{4C8CCC0B-FC9D-4861-B8F8-2CA2C00B3CD5}" srcOrd="1" destOrd="0" presId="urn:microsoft.com/office/officeart/2005/8/layout/radial1"/>
    <dgm:cxn modelId="{3A7FEA71-7A79-4727-98F9-A5D8A9F7525D}" srcId="{E5A55B2A-F417-46F2-A9EB-A305B0421C0F}" destId="{B66D2B2D-29F5-4A1E-9F05-55345CD030E1}" srcOrd="0" destOrd="0" parTransId="{FD59F44B-EB40-4049-B850-92FE33BEFD76}" sibTransId="{7C978B7A-B996-4CC0-9B8C-74844B1E924D}"/>
    <dgm:cxn modelId="{DC4AFF78-15B7-4124-B039-84D33E313E29}" srcId="{B66D2B2D-29F5-4A1E-9F05-55345CD030E1}" destId="{B1CDC6FC-29CA-40E6-BCC4-771BAF105D6A}" srcOrd="2" destOrd="0" parTransId="{64E49445-CF97-4EC8-95F7-176F65338BDA}" sibTransId="{5DE113DB-45B2-4871-BFF8-17A8EA4A0C2B}"/>
    <dgm:cxn modelId="{5D55D57A-B97C-4E5C-B64A-7AEE7C36089B}" type="presOf" srcId="{CD748C30-3BB6-4C7C-9539-97CFBA587FAB}" destId="{84D50595-3474-4494-A891-D9BC719AD285}" srcOrd="0" destOrd="0" presId="urn:microsoft.com/office/officeart/2005/8/layout/radial1"/>
    <dgm:cxn modelId="{79B3B17B-0720-4C37-B66A-4E5941009832}" srcId="{B66D2B2D-29F5-4A1E-9F05-55345CD030E1}" destId="{B6DAB1F1-17C8-4B15-BCE5-39D8B9A9DA3C}" srcOrd="7" destOrd="0" parTransId="{CD748C30-3BB6-4C7C-9539-97CFBA587FAB}" sibTransId="{26FC6E03-38A4-4E61-A424-9D1F1DB5FA4D}"/>
    <dgm:cxn modelId="{DE5F2687-E7B7-47B1-A21B-07A68AEAAC60}" type="presOf" srcId="{C7C7F130-08FB-44E4-BC99-9D1AECF3ECC3}" destId="{A80EFF25-472E-4FF3-9AE0-77AA7190D296}" srcOrd="0" destOrd="0" presId="urn:microsoft.com/office/officeart/2005/8/layout/radial1"/>
    <dgm:cxn modelId="{05BED094-E35A-440F-BE98-847CB9D29177}" type="presOf" srcId="{E5A55B2A-F417-46F2-A9EB-A305B0421C0F}" destId="{A7865ED6-A8B0-48A4-A6E5-470D4899B529}" srcOrd="0" destOrd="0" presId="urn:microsoft.com/office/officeart/2005/8/layout/radial1"/>
    <dgm:cxn modelId="{B15167A3-0365-4EFA-8B29-ECE995BBAD53}" type="presOf" srcId="{1093B469-4C63-4CF9-915B-6985426C94F1}" destId="{1E12135A-29E9-4AEA-828C-496E3D97F2E7}" srcOrd="0" destOrd="0" presId="urn:microsoft.com/office/officeart/2005/8/layout/radial1"/>
    <dgm:cxn modelId="{5DAC72A4-F619-4510-8E37-E45A4FD55B79}" type="presOf" srcId="{B6DAB1F1-17C8-4B15-BCE5-39D8B9A9DA3C}" destId="{9FB70913-B2DE-481A-9190-F364C3A6C692}" srcOrd="0" destOrd="0" presId="urn:microsoft.com/office/officeart/2005/8/layout/radial1"/>
    <dgm:cxn modelId="{89D728B3-D2B3-4DD7-A575-3F3B0B0ACA17}" type="presOf" srcId="{02535AD8-AC48-45E5-B4A9-9939F43E4628}" destId="{5F970A71-89AD-4EB4-B56A-0965CD6A8AA5}" srcOrd="1" destOrd="0" presId="urn:microsoft.com/office/officeart/2005/8/layout/radial1"/>
    <dgm:cxn modelId="{3B662FC4-289E-44F0-BBDF-803EBD1486CF}" type="presOf" srcId="{9F0F6CB9-E57A-4D8C-A3C1-2584488A0E6B}" destId="{A533AC83-1AF3-4C11-81B4-FBB2D6A584D3}" srcOrd="1" destOrd="0" presId="urn:microsoft.com/office/officeart/2005/8/layout/radial1"/>
    <dgm:cxn modelId="{B145EACF-5EC0-4D52-9877-960CC065BE0E}" type="presOf" srcId="{50813F06-E06A-4502-8A53-F5C162E79D4F}" destId="{3C15AD93-55C5-4310-BCBC-16501C161C09}" srcOrd="0" destOrd="0" presId="urn:microsoft.com/office/officeart/2005/8/layout/radial1"/>
    <dgm:cxn modelId="{0EFDA3D7-1431-4FA6-9092-90C8DA773F71}" type="presOf" srcId="{02535AD8-AC48-45E5-B4A9-9939F43E4628}" destId="{5CED0892-9DDF-4910-8778-C925469EF98F}" srcOrd="0" destOrd="0" presId="urn:microsoft.com/office/officeart/2005/8/layout/radial1"/>
    <dgm:cxn modelId="{D58EE4D7-1827-4169-8B2A-BD1332E4EDE0}" srcId="{B66D2B2D-29F5-4A1E-9F05-55345CD030E1}" destId="{C7C7F130-08FB-44E4-BC99-9D1AECF3ECC3}" srcOrd="6" destOrd="0" parTransId="{9F0F6CB9-E57A-4D8C-A3C1-2584488A0E6B}" sibTransId="{9E68C737-8587-46CD-B8D0-347B055E6416}"/>
    <dgm:cxn modelId="{FC9EA0D9-3208-4B5F-B8B4-45B5CB5CF6F6}" type="presOf" srcId="{B0585C5D-EF35-446E-8B5E-E19D7788A259}" destId="{0338352E-6F97-43B0-A00B-0B3ABC85B780}" srcOrd="0" destOrd="0" presId="urn:microsoft.com/office/officeart/2005/8/layout/radial1"/>
    <dgm:cxn modelId="{0B045CDA-9F18-41CF-A658-553D87DE6E24}" type="presOf" srcId="{399A47F3-9A1A-42BC-84FF-DBDC9C9E2E08}" destId="{F8564BF0-0BDC-4048-AC58-AE3FC91624E4}" srcOrd="1" destOrd="0" presId="urn:microsoft.com/office/officeart/2005/8/layout/radial1"/>
    <dgm:cxn modelId="{44DF29E8-C2C1-40A1-B1BA-816B4A4D62C9}" srcId="{B66D2B2D-29F5-4A1E-9F05-55345CD030E1}" destId="{1093B469-4C63-4CF9-915B-6985426C94F1}" srcOrd="1" destOrd="0" parTransId="{02535AD8-AC48-45E5-B4A9-9939F43E4628}" sibTransId="{98DAD1CB-31D0-45E8-9A51-478E3B189185}"/>
    <dgm:cxn modelId="{BA87EFEA-25BA-4527-9194-CF24EF4ADE8D}" type="presOf" srcId="{B1CDC6FC-29CA-40E6-BCC4-771BAF105D6A}" destId="{566D943E-3BD6-4A9D-8AA0-1924FFF15B87}" srcOrd="0" destOrd="0" presId="urn:microsoft.com/office/officeart/2005/8/layout/radial1"/>
    <dgm:cxn modelId="{A0A336EB-990C-4B93-ABEE-1D0D139A2A0B}" srcId="{B66D2B2D-29F5-4A1E-9F05-55345CD030E1}" destId="{C522EE14-431A-40F5-9174-898D5A5E1FF6}" srcOrd="5" destOrd="0" parTransId="{2D426FE8-88BF-472B-9DF8-9594C067B257}" sibTransId="{BB9DC18F-CB03-49EB-9E4D-736A355DE341}"/>
    <dgm:cxn modelId="{1D246AF4-E6AE-4D54-99B5-C1B767EE604F}" type="presOf" srcId="{50813F06-E06A-4502-8A53-F5C162E79D4F}" destId="{7E9F1C30-656F-4CCD-B872-C6AEAE108BB0}" srcOrd="1" destOrd="0" presId="urn:microsoft.com/office/officeart/2005/8/layout/radial1"/>
    <dgm:cxn modelId="{91A19FF4-E796-415B-8808-333A0B199EA8}" type="presOf" srcId="{9F0F6CB9-E57A-4D8C-A3C1-2584488A0E6B}" destId="{2C0B16B2-CD88-4D4A-A931-6C65A5E4765E}" srcOrd="0" destOrd="0" presId="urn:microsoft.com/office/officeart/2005/8/layout/radial1"/>
    <dgm:cxn modelId="{746825FA-1EA9-4D97-8D05-69F62B70952B}" type="presOf" srcId="{B66D2B2D-29F5-4A1E-9F05-55345CD030E1}" destId="{0227B228-0681-4284-BF0A-4BE0B4713514}" srcOrd="0" destOrd="0" presId="urn:microsoft.com/office/officeart/2005/8/layout/radial1"/>
    <dgm:cxn modelId="{197E8399-01B3-4E4A-A62E-ABEF113B6200}" type="presParOf" srcId="{A7865ED6-A8B0-48A4-A6E5-470D4899B529}" destId="{0227B228-0681-4284-BF0A-4BE0B4713514}" srcOrd="0" destOrd="0" presId="urn:microsoft.com/office/officeart/2005/8/layout/radial1"/>
    <dgm:cxn modelId="{FB7CE259-3A19-4C28-8868-5732384ECB48}" type="presParOf" srcId="{A7865ED6-A8B0-48A4-A6E5-470D4899B529}" destId="{3C15AD93-55C5-4310-BCBC-16501C161C09}" srcOrd="1" destOrd="0" presId="urn:microsoft.com/office/officeart/2005/8/layout/radial1"/>
    <dgm:cxn modelId="{01AEABB6-9EB5-4BE6-8726-C5985ABEFA4F}" type="presParOf" srcId="{3C15AD93-55C5-4310-BCBC-16501C161C09}" destId="{7E9F1C30-656F-4CCD-B872-C6AEAE108BB0}" srcOrd="0" destOrd="0" presId="urn:microsoft.com/office/officeart/2005/8/layout/radial1"/>
    <dgm:cxn modelId="{31C00109-AF10-4F83-9F35-1329D8425DB4}" type="presParOf" srcId="{A7865ED6-A8B0-48A4-A6E5-470D4899B529}" destId="{2E953C12-830A-49DD-B49E-93FC322D66F1}" srcOrd="2" destOrd="0" presId="urn:microsoft.com/office/officeart/2005/8/layout/radial1"/>
    <dgm:cxn modelId="{BD80A0CC-AEB0-40BE-96EE-8A9B84F1B077}" type="presParOf" srcId="{A7865ED6-A8B0-48A4-A6E5-470D4899B529}" destId="{5CED0892-9DDF-4910-8778-C925469EF98F}" srcOrd="3" destOrd="0" presId="urn:microsoft.com/office/officeart/2005/8/layout/radial1"/>
    <dgm:cxn modelId="{F4A20AF3-FB52-4780-A067-432BC67C4824}" type="presParOf" srcId="{5CED0892-9DDF-4910-8778-C925469EF98F}" destId="{5F970A71-89AD-4EB4-B56A-0965CD6A8AA5}" srcOrd="0" destOrd="0" presId="urn:microsoft.com/office/officeart/2005/8/layout/radial1"/>
    <dgm:cxn modelId="{4F685589-826F-488C-8C11-E763CEF17BA7}" type="presParOf" srcId="{A7865ED6-A8B0-48A4-A6E5-470D4899B529}" destId="{1E12135A-29E9-4AEA-828C-496E3D97F2E7}" srcOrd="4" destOrd="0" presId="urn:microsoft.com/office/officeart/2005/8/layout/radial1"/>
    <dgm:cxn modelId="{E3CF9C95-0E82-4CDD-8274-1375251FFE2A}" type="presParOf" srcId="{A7865ED6-A8B0-48A4-A6E5-470D4899B529}" destId="{61471E8B-D758-429E-903F-16EC460A3742}" srcOrd="5" destOrd="0" presId="urn:microsoft.com/office/officeart/2005/8/layout/radial1"/>
    <dgm:cxn modelId="{23FC6FD6-44F0-4F91-963C-24422FDF8E55}" type="presParOf" srcId="{61471E8B-D758-429E-903F-16EC460A3742}" destId="{FC948246-A658-412F-8CB3-231D5A1EC545}" srcOrd="0" destOrd="0" presId="urn:microsoft.com/office/officeart/2005/8/layout/radial1"/>
    <dgm:cxn modelId="{D820344D-8DB8-4ED2-AED5-F4B1FE466086}" type="presParOf" srcId="{A7865ED6-A8B0-48A4-A6E5-470D4899B529}" destId="{566D943E-3BD6-4A9D-8AA0-1924FFF15B87}" srcOrd="6" destOrd="0" presId="urn:microsoft.com/office/officeart/2005/8/layout/radial1"/>
    <dgm:cxn modelId="{5BD969CD-292D-4038-AD71-45C5F1BB17E5}" type="presParOf" srcId="{A7865ED6-A8B0-48A4-A6E5-470D4899B529}" destId="{DDDF5A1A-E9D2-49E7-BA6E-4CC4795BC1F0}" srcOrd="7" destOrd="0" presId="urn:microsoft.com/office/officeart/2005/8/layout/radial1"/>
    <dgm:cxn modelId="{385BAC80-DA21-4C76-8A05-9BC54CB90A72}" type="presParOf" srcId="{DDDF5A1A-E9D2-49E7-BA6E-4CC4795BC1F0}" destId="{F8564BF0-0BDC-4048-AC58-AE3FC91624E4}" srcOrd="0" destOrd="0" presId="urn:microsoft.com/office/officeart/2005/8/layout/radial1"/>
    <dgm:cxn modelId="{D5B6AA48-88CD-434D-A69A-941DFBD7B964}" type="presParOf" srcId="{A7865ED6-A8B0-48A4-A6E5-470D4899B529}" destId="{C85F930C-4F20-46AA-8871-B1B6AB071F0C}" srcOrd="8" destOrd="0" presId="urn:microsoft.com/office/officeart/2005/8/layout/radial1"/>
    <dgm:cxn modelId="{6A9B5D51-85BF-469E-AEEF-D57EDD2676DB}" type="presParOf" srcId="{A7865ED6-A8B0-48A4-A6E5-470D4899B529}" destId="{0338352E-6F97-43B0-A00B-0B3ABC85B780}" srcOrd="9" destOrd="0" presId="urn:microsoft.com/office/officeart/2005/8/layout/radial1"/>
    <dgm:cxn modelId="{BA368B76-F8B4-4D75-B044-8CD88529BF2C}" type="presParOf" srcId="{0338352E-6F97-43B0-A00B-0B3ABC85B780}" destId="{B60CE94E-B32E-4509-AC0F-F90EACBDFC59}" srcOrd="0" destOrd="0" presId="urn:microsoft.com/office/officeart/2005/8/layout/radial1"/>
    <dgm:cxn modelId="{4D57D011-477F-4883-A554-85BD05744A33}" type="presParOf" srcId="{A7865ED6-A8B0-48A4-A6E5-470D4899B529}" destId="{7348FE18-6373-47B4-882B-163D789C74A6}" srcOrd="10" destOrd="0" presId="urn:microsoft.com/office/officeart/2005/8/layout/radial1"/>
    <dgm:cxn modelId="{103D0319-2488-43F0-82CD-E7B415D82C9F}" type="presParOf" srcId="{A7865ED6-A8B0-48A4-A6E5-470D4899B529}" destId="{55F90A07-D2B5-47E1-A395-D4746A7835D8}" srcOrd="11" destOrd="0" presId="urn:microsoft.com/office/officeart/2005/8/layout/radial1"/>
    <dgm:cxn modelId="{AA88B7A6-54AE-47E0-A7D8-82A184BD5531}" type="presParOf" srcId="{55F90A07-D2B5-47E1-A395-D4746A7835D8}" destId="{C65E9CAE-68BD-4F62-9FD3-AAFA20BB40D1}" srcOrd="0" destOrd="0" presId="urn:microsoft.com/office/officeart/2005/8/layout/radial1"/>
    <dgm:cxn modelId="{4B2048BD-57B7-44A6-9B87-82223C479F6E}" type="presParOf" srcId="{A7865ED6-A8B0-48A4-A6E5-470D4899B529}" destId="{D895CEE3-76E0-4C53-8DB6-EF615FDD1408}" srcOrd="12" destOrd="0" presId="urn:microsoft.com/office/officeart/2005/8/layout/radial1"/>
    <dgm:cxn modelId="{7F5792A5-8266-4651-B010-8D2BC9A1C178}" type="presParOf" srcId="{A7865ED6-A8B0-48A4-A6E5-470D4899B529}" destId="{2C0B16B2-CD88-4D4A-A931-6C65A5E4765E}" srcOrd="13" destOrd="0" presId="urn:microsoft.com/office/officeart/2005/8/layout/radial1"/>
    <dgm:cxn modelId="{7AAA65F8-27C4-4BD9-AE67-B2F69839E082}" type="presParOf" srcId="{2C0B16B2-CD88-4D4A-A931-6C65A5E4765E}" destId="{A533AC83-1AF3-4C11-81B4-FBB2D6A584D3}" srcOrd="0" destOrd="0" presId="urn:microsoft.com/office/officeart/2005/8/layout/radial1"/>
    <dgm:cxn modelId="{95813865-0DA4-4DEF-BDD6-DD22B506A88B}" type="presParOf" srcId="{A7865ED6-A8B0-48A4-A6E5-470D4899B529}" destId="{A80EFF25-472E-4FF3-9AE0-77AA7190D296}" srcOrd="14" destOrd="0" presId="urn:microsoft.com/office/officeart/2005/8/layout/radial1"/>
    <dgm:cxn modelId="{F18E038B-178B-4E1A-BEDF-530468BE0FD1}" type="presParOf" srcId="{A7865ED6-A8B0-48A4-A6E5-470D4899B529}" destId="{84D50595-3474-4494-A891-D9BC719AD285}" srcOrd="15" destOrd="0" presId="urn:microsoft.com/office/officeart/2005/8/layout/radial1"/>
    <dgm:cxn modelId="{2543BEDF-3D31-41D5-A04F-F338798BFC0C}" type="presParOf" srcId="{84D50595-3474-4494-A891-D9BC719AD285}" destId="{4C8CCC0B-FC9D-4861-B8F8-2CA2C00B3CD5}" srcOrd="0" destOrd="0" presId="urn:microsoft.com/office/officeart/2005/8/layout/radial1"/>
    <dgm:cxn modelId="{77287489-1A27-4961-A85F-92009BE9B8D7}" type="presParOf" srcId="{A7865ED6-A8B0-48A4-A6E5-470D4899B529}" destId="{9FB70913-B2DE-481A-9190-F364C3A6C692}"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7B228-0681-4284-BF0A-4BE0B4713514}">
      <dsp:nvSpPr>
        <dsp:cNvPr id="0" name=""/>
        <dsp:cNvSpPr/>
      </dsp:nvSpPr>
      <dsp:spPr>
        <a:xfrm>
          <a:off x="3690958" y="1692544"/>
          <a:ext cx="2107138" cy="2148875"/>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dirty="0"/>
            <a:t>Cybersecurity</a:t>
          </a:r>
          <a:r>
            <a:rPr lang="en-US" sz="2000" b="1" kern="1200" dirty="0">
              <a:latin typeface="Calibri"/>
            </a:rPr>
            <a:t> </a:t>
          </a:r>
          <a:r>
            <a:rPr lang="en-US" sz="2000" b="1" kern="1200" dirty="0"/>
            <a:t>Toolkit</a:t>
          </a:r>
        </a:p>
      </dsp:txBody>
      <dsp:txXfrm>
        <a:off x="3999541" y="2007239"/>
        <a:ext cx="1489972" cy="1519485"/>
      </dsp:txXfrm>
    </dsp:sp>
    <dsp:sp modelId="{3C15AD93-55C5-4310-BCBC-16501C161C09}">
      <dsp:nvSpPr>
        <dsp:cNvPr id="0" name=""/>
        <dsp:cNvSpPr/>
      </dsp:nvSpPr>
      <dsp:spPr>
        <a:xfrm rot="16200000">
          <a:off x="4528378" y="1464486"/>
          <a:ext cx="432298" cy="23818"/>
        </a:xfrm>
        <a:custGeom>
          <a:avLst/>
          <a:gdLst/>
          <a:ahLst/>
          <a:cxnLst/>
          <a:rect l="0" t="0" r="0" b="0"/>
          <a:pathLst>
            <a:path>
              <a:moveTo>
                <a:pt x="0" y="11909"/>
              </a:moveTo>
              <a:lnTo>
                <a:pt x="432298" y="119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733720" y="1465587"/>
        <a:ext cx="21614" cy="21614"/>
      </dsp:txXfrm>
    </dsp:sp>
    <dsp:sp modelId="{2E953C12-830A-49DD-B49E-93FC322D66F1}">
      <dsp:nvSpPr>
        <dsp:cNvPr id="0" name=""/>
        <dsp:cNvSpPr/>
      </dsp:nvSpPr>
      <dsp:spPr>
        <a:xfrm>
          <a:off x="4116712" y="4614"/>
          <a:ext cx="1255631" cy="1255631"/>
        </a:xfrm>
        <a:prstGeom prst="ellipse">
          <a:avLst/>
        </a:prstGeom>
        <a:solidFill>
          <a:srgbClr val="730E2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solidFill>
                <a:schemeClr val="bg1"/>
              </a:solidFill>
              <a:latin typeface="Calibri"/>
              <a:hlinkClick xmlns:r="http://schemas.openxmlformats.org/officeDocument/2006/relationships" r:id="" action="ppaction://hlinksldjump">
                <a:extLst>
                  <a:ext uri="{A12FA001-AC4F-418D-AE19-62706E023703}">
                    <ahyp:hlinkClr xmlns:ahyp="http://schemas.microsoft.com/office/drawing/2018/hyperlinkcolor" val="tx"/>
                  </a:ext>
                </a:extLst>
              </a:hlinkClick>
            </a:rPr>
            <a:t>Introduction to Toolkit</a:t>
          </a:r>
          <a:endParaRPr lang="en-US" sz="1200" kern="1200" dirty="0">
            <a:solidFill>
              <a:schemeClr val="bg1"/>
            </a:solidFill>
            <a:latin typeface="Calibri"/>
          </a:endParaRPr>
        </a:p>
      </dsp:txBody>
      <dsp:txXfrm>
        <a:off x="4300595" y="188497"/>
        <a:ext cx="887865" cy="887865"/>
      </dsp:txXfrm>
    </dsp:sp>
    <dsp:sp modelId="{5CED0892-9DDF-4910-8778-C925469EF98F}">
      <dsp:nvSpPr>
        <dsp:cNvPr id="0" name=""/>
        <dsp:cNvSpPr/>
      </dsp:nvSpPr>
      <dsp:spPr>
        <a:xfrm rot="18900000">
          <a:off x="5431924" y="1846233"/>
          <a:ext cx="442886" cy="23818"/>
        </a:xfrm>
        <a:custGeom>
          <a:avLst/>
          <a:gdLst/>
          <a:ahLst/>
          <a:cxnLst/>
          <a:rect l="0" t="0" r="0" b="0"/>
          <a:pathLst>
            <a:path>
              <a:moveTo>
                <a:pt x="0" y="11909"/>
              </a:moveTo>
              <a:lnTo>
                <a:pt x="442886" y="119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642295" y="1847070"/>
        <a:ext cx="22144" cy="22144"/>
      </dsp:txXfrm>
    </dsp:sp>
    <dsp:sp modelId="{1E12135A-29E9-4AEA-828C-496E3D97F2E7}">
      <dsp:nvSpPr>
        <dsp:cNvPr id="0" name=""/>
        <dsp:cNvSpPr/>
      </dsp:nvSpPr>
      <dsp:spPr>
        <a:xfrm>
          <a:off x="5626068" y="629810"/>
          <a:ext cx="1255631" cy="1255631"/>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Security and IT Vendors</a:t>
          </a:r>
          <a:endParaRPr lang="en-US" sz="1200" kern="1200" dirty="0"/>
        </a:p>
      </dsp:txBody>
      <dsp:txXfrm>
        <a:off x="5809951" y="813693"/>
        <a:ext cx="887865" cy="887865"/>
      </dsp:txXfrm>
    </dsp:sp>
    <dsp:sp modelId="{61471E8B-D758-429E-903F-16EC460A3742}">
      <dsp:nvSpPr>
        <dsp:cNvPr id="0" name=""/>
        <dsp:cNvSpPr/>
      </dsp:nvSpPr>
      <dsp:spPr>
        <a:xfrm>
          <a:off x="5798097" y="2755073"/>
          <a:ext cx="453166" cy="23818"/>
        </a:xfrm>
        <a:custGeom>
          <a:avLst/>
          <a:gdLst/>
          <a:ahLst/>
          <a:cxnLst/>
          <a:rect l="0" t="0" r="0" b="0"/>
          <a:pathLst>
            <a:path>
              <a:moveTo>
                <a:pt x="0" y="11909"/>
              </a:moveTo>
              <a:lnTo>
                <a:pt x="453166" y="119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013351" y="2755653"/>
        <a:ext cx="22658" cy="22658"/>
      </dsp:txXfrm>
    </dsp:sp>
    <dsp:sp modelId="{566D943E-3BD6-4A9D-8AA0-1924FFF15B87}">
      <dsp:nvSpPr>
        <dsp:cNvPr id="0" name=""/>
        <dsp:cNvSpPr/>
      </dsp:nvSpPr>
      <dsp:spPr>
        <a:xfrm>
          <a:off x="6251264" y="2139166"/>
          <a:ext cx="1255631" cy="1255631"/>
        </a:xfrm>
        <a:prstGeom prst="ellipse">
          <a:avLst/>
        </a:prstGeom>
        <a:solidFill>
          <a:srgbClr val="730E2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Security Policies</a:t>
          </a:r>
          <a:endParaRPr lang="en-US" sz="1200" kern="1200" dirty="0">
            <a:solidFill>
              <a:schemeClr val="bg1"/>
            </a:solidFill>
          </a:endParaRPr>
        </a:p>
      </dsp:txBody>
      <dsp:txXfrm>
        <a:off x="6435147" y="2323049"/>
        <a:ext cx="887865" cy="887865"/>
      </dsp:txXfrm>
    </dsp:sp>
    <dsp:sp modelId="{DDDF5A1A-E9D2-49E7-BA6E-4CC4795BC1F0}">
      <dsp:nvSpPr>
        <dsp:cNvPr id="0" name=""/>
        <dsp:cNvSpPr/>
      </dsp:nvSpPr>
      <dsp:spPr>
        <a:xfrm rot="2700000">
          <a:off x="5431924" y="3663912"/>
          <a:ext cx="442886" cy="23818"/>
        </a:xfrm>
        <a:custGeom>
          <a:avLst/>
          <a:gdLst/>
          <a:ahLst/>
          <a:cxnLst/>
          <a:rect l="0" t="0" r="0" b="0"/>
          <a:pathLst>
            <a:path>
              <a:moveTo>
                <a:pt x="0" y="11909"/>
              </a:moveTo>
              <a:lnTo>
                <a:pt x="442886" y="119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642295" y="3664749"/>
        <a:ext cx="22144" cy="22144"/>
      </dsp:txXfrm>
    </dsp:sp>
    <dsp:sp modelId="{C85F930C-4F20-46AA-8871-B1B6AB071F0C}">
      <dsp:nvSpPr>
        <dsp:cNvPr id="0" name=""/>
        <dsp:cNvSpPr/>
      </dsp:nvSpPr>
      <dsp:spPr>
        <a:xfrm>
          <a:off x="5626068" y="3648522"/>
          <a:ext cx="1255631" cy="1255631"/>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solidFill>
                <a:schemeClr val="bg1"/>
              </a:solidFill>
              <a:latin typeface="Calibri"/>
              <a:hlinkClick xmlns:r="http://schemas.openxmlformats.org/officeDocument/2006/relationships" r:id="" action="ppaction://hlinksldjump">
                <a:extLst>
                  <a:ext uri="{A12FA001-AC4F-418D-AE19-62706E023703}">
                    <ahyp:hlinkClr xmlns:ahyp="http://schemas.microsoft.com/office/drawing/2018/hyperlinkcolor" val="tx"/>
                  </a:ext>
                </a:extLst>
              </a:hlinkClick>
            </a:rPr>
            <a:t>Cybersecurity Templates</a:t>
          </a:r>
          <a:endParaRPr lang="en-US" sz="1200" kern="1200" dirty="0">
            <a:solidFill>
              <a:schemeClr val="bg1"/>
            </a:solidFill>
            <a:latin typeface="Calibri"/>
          </a:endParaRPr>
        </a:p>
      </dsp:txBody>
      <dsp:txXfrm>
        <a:off x="5809951" y="3832405"/>
        <a:ext cx="887865" cy="887865"/>
      </dsp:txXfrm>
    </dsp:sp>
    <dsp:sp modelId="{0338352E-6F97-43B0-A00B-0B3ABC85B780}">
      <dsp:nvSpPr>
        <dsp:cNvPr id="0" name=""/>
        <dsp:cNvSpPr/>
      </dsp:nvSpPr>
      <dsp:spPr>
        <a:xfrm rot="5400000">
          <a:off x="4528378" y="4045660"/>
          <a:ext cx="432298" cy="23818"/>
        </a:xfrm>
        <a:custGeom>
          <a:avLst/>
          <a:gdLst/>
          <a:ahLst/>
          <a:cxnLst/>
          <a:rect l="0" t="0" r="0" b="0"/>
          <a:pathLst>
            <a:path>
              <a:moveTo>
                <a:pt x="0" y="11909"/>
              </a:moveTo>
              <a:lnTo>
                <a:pt x="432298" y="119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733720" y="4046762"/>
        <a:ext cx="21614" cy="21614"/>
      </dsp:txXfrm>
    </dsp:sp>
    <dsp:sp modelId="{7348FE18-6373-47B4-882B-163D789C74A6}">
      <dsp:nvSpPr>
        <dsp:cNvPr id="0" name=""/>
        <dsp:cNvSpPr/>
      </dsp:nvSpPr>
      <dsp:spPr>
        <a:xfrm>
          <a:off x="4116712" y="4273718"/>
          <a:ext cx="1255631" cy="1255631"/>
        </a:xfrm>
        <a:prstGeom prst="ellipse">
          <a:avLst/>
        </a:prstGeom>
        <a:solidFill>
          <a:srgbClr val="730E2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solidFill>
                <a:schemeClr val="bg1"/>
              </a:solidFill>
              <a:latin typeface="Calibri"/>
              <a:hlinkClick xmlns:r="http://schemas.openxmlformats.org/officeDocument/2006/relationships" r:id="" action="ppaction://hlinksldjump">
                <a:extLst>
                  <a:ext uri="{A12FA001-AC4F-418D-AE19-62706E023703}">
                    <ahyp:hlinkClr xmlns:ahyp="http://schemas.microsoft.com/office/drawing/2018/hyperlinkcolor" val="tx"/>
                  </a:ext>
                </a:extLst>
              </a:hlinkClick>
            </a:rPr>
            <a:t>Security</a:t>
          </a:r>
          <a:r>
            <a:rPr lang="en-US" sz="12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 Frameworks</a:t>
          </a:r>
          <a:endParaRPr lang="en-US" sz="1200" kern="1200" dirty="0">
            <a:solidFill>
              <a:schemeClr val="bg1"/>
            </a:solidFill>
          </a:endParaRPr>
        </a:p>
      </dsp:txBody>
      <dsp:txXfrm>
        <a:off x="4300595" y="4457601"/>
        <a:ext cx="887865" cy="887865"/>
      </dsp:txXfrm>
    </dsp:sp>
    <dsp:sp modelId="{55F90A07-D2B5-47E1-A395-D4746A7835D8}">
      <dsp:nvSpPr>
        <dsp:cNvPr id="0" name=""/>
        <dsp:cNvSpPr/>
      </dsp:nvSpPr>
      <dsp:spPr>
        <a:xfrm rot="8100000">
          <a:off x="3614245" y="3663912"/>
          <a:ext cx="442886" cy="23818"/>
        </a:xfrm>
        <a:custGeom>
          <a:avLst/>
          <a:gdLst/>
          <a:ahLst/>
          <a:cxnLst/>
          <a:rect l="0" t="0" r="0" b="0"/>
          <a:pathLst>
            <a:path>
              <a:moveTo>
                <a:pt x="0" y="11909"/>
              </a:moveTo>
              <a:lnTo>
                <a:pt x="442886" y="119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824616" y="3664749"/>
        <a:ext cx="22144" cy="22144"/>
      </dsp:txXfrm>
    </dsp:sp>
    <dsp:sp modelId="{D895CEE3-76E0-4C53-8DB6-EF615FDD1408}">
      <dsp:nvSpPr>
        <dsp:cNvPr id="0" name=""/>
        <dsp:cNvSpPr/>
      </dsp:nvSpPr>
      <dsp:spPr>
        <a:xfrm>
          <a:off x="2607355" y="3648522"/>
          <a:ext cx="1255631" cy="1255631"/>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Compliance and Regulations</a:t>
          </a:r>
          <a:endParaRPr lang="en-US" sz="1200" kern="1200" dirty="0">
            <a:solidFill>
              <a:schemeClr val="bg1"/>
            </a:solidFill>
          </a:endParaRPr>
        </a:p>
      </dsp:txBody>
      <dsp:txXfrm>
        <a:off x="2791238" y="3832405"/>
        <a:ext cx="887865" cy="887865"/>
      </dsp:txXfrm>
    </dsp:sp>
    <dsp:sp modelId="{2C0B16B2-CD88-4D4A-A931-6C65A5E4765E}">
      <dsp:nvSpPr>
        <dsp:cNvPr id="0" name=""/>
        <dsp:cNvSpPr/>
      </dsp:nvSpPr>
      <dsp:spPr>
        <a:xfrm rot="10800000">
          <a:off x="3237791" y="2755073"/>
          <a:ext cx="453166" cy="23818"/>
        </a:xfrm>
        <a:custGeom>
          <a:avLst/>
          <a:gdLst/>
          <a:ahLst/>
          <a:cxnLst/>
          <a:rect l="0" t="0" r="0" b="0"/>
          <a:pathLst>
            <a:path>
              <a:moveTo>
                <a:pt x="0" y="11909"/>
              </a:moveTo>
              <a:lnTo>
                <a:pt x="453166" y="119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453046" y="2755653"/>
        <a:ext cx="22658" cy="22658"/>
      </dsp:txXfrm>
    </dsp:sp>
    <dsp:sp modelId="{A80EFF25-472E-4FF3-9AE0-77AA7190D296}">
      <dsp:nvSpPr>
        <dsp:cNvPr id="0" name=""/>
        <dsp:cNvSpPr/>
      </dsp:nvSpPr>
      <dsp:spPr>
        <a:xfrm>
          <a:off x="1982159" y="2139166"/>
          <a:ext cx="1255631" cy="1255631"/>
        </a:xfrm>
        <a:prstGeom prst="ellipse">
          <a:avLst/>
        </a:prstGeom>
        <a:solidFill>
          <a:srgbClr val="730E2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Resources</a:t>
          </a:r>
          <a:endParaRPr lang="en-US" sz="1200" kern="1200" dirty="0">
            <a:solidFill>
              <a:schemeClr val="bg1"/>
            </a:solidFill>
          </a:endParaRPr>
        </a:p>
      </dsp:txBody>
      <dsp:txXfrm>
        <a:off x="2166042" y="2323049"/>
        <a:ext cx="887865" cy="887865"/>
      </dsp:txXfrm>
    </dsp:sp>
    <dsp:sp modelId="{84D50595-3474-4494-A891-D9BC719AD285}">
      <dsp:nvSpPr>
        <dsp:cNvPr id="0" name=""/>
        <dsp:cNvSpPr/>
      </dsp:nvSpPr>
      <dsp:spPr>
        <a:xfrm rot="13500000">
          <a:off x="3614245" y="1846233"/>
          <a:ext cx="442886" cy="23818"/>
        </a:xfrm>
        <a:custGeom>
          <a:avLst/>
          <a:gdLst/>
          <a:ahLst/>
          <a:cxnLst/>
          <a:rect l="0" t="0" r="0" b="0"/>
          <a:pathLst>
            <a:path>
              <a:moveTo>
                <a:pt x="0" y="11909"/>
              </a:moveTo>
              <a:lnTo>
                <a:pt x="442886" y="119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3824616" y="1847070"/>
        <a:ext cx="22144" cy="22144"/>
      </dsp:txXfrm>
    </dsp:sp>
    <dsp:sp modelId="{9FB70913-B2DE-481A-9190-F364C3A6C692}">
      <dsp:nvSpPr>
        <dsp:cNvPr id="0" name=""/>
        <dsp:cNvSpPr/>
      </dsp:nvSpPr>
      <dsp:spPr>
        <a:xfrm>
          <a:off x="2607355" y="629810"/>
          <a:ext cx="1255631" cy="1255631"/>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Other Toolkits and Guides</a:t>
          </a:r>
          <a:endParaRPr lang="en-US" sz="1200" kern="1200" dirty="0">
            <a:solidFill>
              <a:schemeClr val="bg1"/>
            </a:solidFill>
          </a:endParaRPr>
        </a:p>
      </dsp:txBody>
      <dsp:txXfrm>
        <a:off x="2791238" y="813693"/>
        <a:ext cx="887865" cy="88786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3DF83-DD50-46AE-AD37-A70B8B2DAB4E}" type="datetimeFigureOut">
              <a:rPr lang="en-US" smtClean="0"/>
              <a:t>1/30/2024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55999-48CD-43B5-BB3B-94FE2C89D10A}" type="slidenum">
              <a:rPr lang="en-US" smtClean="0"/>
              <a:t>‹#›</a:t>
            </a:fld>
            <a:endParaRPr lang="en-US" dirty="0"/>
          </a:p>
        </p:txBody>
      </p:sp>
    </p:spTree>
    <p:extLst>
      <p:ext uri="{BB962C8B-B14F-4D97-AF65-F5344CB8AC3E}">
        <p14:creationId xmlns:p14="http://schemas.microsoft.com/office/powerpoint/2010/main" val="1977417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55999-48CD-43B5-BB3B-94FE2C89D10A}" type="slidenum">
              <a:rPr lang="en-US" smtClean="0"/>
              <a:t>1</a:t>
            </a:fld>
            <a:endParaRPr lang="en-US" dirty="0"/>
          </a:p>
        </p:txBody>
      </p:sp>
    </p:spTree>
    <p:extLst>
      <p:ext uri="{BB962C8B-B14F-4D97-AF65-F5344CB8AC3E}">
        <p14:creationId xmlns:p14="http://schemas.microsoft.com/office/powerpoint/2010/main" val="339296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D055999-48CD-43B5-BB3B-94FE2C89D10A}" type="slidenum">
              <a:rPr lang="en-US" smtClean="0"/>
              <a:t>3</a:t>
            </a:fld>
            <a:endParaRPr lang="en-US" dirty="0"/>
          </a:p>
        </p:txBody>
      </p:sp>
    </p:spTree>
    <p:extLst>
      <p:ext uri="{BB962C8B-B14F-4D97-AF65-F5344CB8AC3E}">
        <p14:creationId xmlns:p14="http://schemas.microsoft.com/office/powerpoint/2010/main" val="196949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D055999-48CD-43B5-BB3B-94FE2C89D10A}" type="slidenum">
              <a:rPr lang="en-US" smtClean="0"/>
              <a:t>4</a:t>
            </a:fld>
            <a:endParaRPr lang="en-US" dirty="0"/>
          </a:p>
        </p:txBody>
      </p:sp>
    </p:spTree>
    <p:extLst>
      <p:ext uri="{BB962C8B-B14F-4D97-AF65-F5344CB8AC3E}">
        <p14:creationId xmlns:p14="http://schemas.microsoft.com/office/powerpoint/2010/main" val="3740202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C2715-5F2E-403C-A88A-A65564BC9196}" type="datetime1">
              <a:rPr lang="en-US" smtClean="0"/>
              <a:t>1/30/2024</a:t>
            </a:fld>
            <a:endParaRPr lang="en-US" dirty="0"/>
          </a:p>
        </p:txBody>
      </p:sp>
      <p:sp>
        <p:nvSpPr>
          <p:cNvPr id="5" name="Footer Placeholder 4"/>
          <p:cNvSpPr>
            <a:spLocks noGrp="1"/>
          </p:cNvSpPr>
          <p:nvPr>
            <p:ph type="ftr" sz="quarter" idx="11"/>
          </p:nvPr>
        </p:nvSpPr>
        <p:spPr/>
        <p:txBody>
          <a:bodyPr/>
          <a:lstStyle/>
          <a:p>
            <a:r>
              <a:rPr lang="en-US" dirty="0"/>
              <a:t>Event Name (Calibri, size 14)</a:t>
            </a:r>
          </a:p>
        </p:txBody>
      </p:sp>
      <p:sp>
        <p:nvSpPr>
          <p:cNvPr id="6" name="Slide Number Placeholder 5"/>
          <p:cNvSpPr>
            <a:spLocks noGrp="1"/>
          </p:cNvSpPr>
          <p:nvPr>
            <p:ph type="sldNum" sz="quarter" idx="12"/>
          </p:nvPr>
        </p:nvSpPr>
        <p:spPr/>
        <p:txBody>
          <a:bodyPr/>
          <a:lstStyle/>
          <a:p>
            <a:fld id="{4626677D-AC9E-4D17-BB01-A8568A13F823}" type="slidenum">
              <a:rPr lang="en-US" smtClean="0"/>
              <a:t>‹#›</a:t>
            </a:fld>
            <a:endParaRPr lang="en-US" dirty="0"/>
          </a:p>
        </p:txBody>
      </p:sp>
    </p:spTree>
    <p:extLst>
      <p:ext uri="{BB962C8B-B14F-4D97-AF65-F5344CB8AC3E}">
        <p14:creationId xmlns:p14="http://schemas.microsoft.com/office/powerpoint/2010/main" val="957271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0D62F4-BB0B-4658-9A0E-B7EBD27B5756}" type="datetime1">
              <a:rPr lang="en-US" smtClean="0"/>
              <a:t>1/30/2024</a:t>
            </a:fld>
            <a:endParaRPr lang="en-US" dirty="0"/>
          </a:p>
        </p:txBody>
      </p:sp>
      <p:sp>
        <p:nvSpPr>
          <p:cNvPr id="5" name="Footer Placeholder 4"/>
          <p:cNvSpPr>
            <a:spLocks noGrp="1"/>
          </p:cNvSpPr>
          <p:nvPr>
            <p:ph type="ftr" sz="quarter" idx="11"/>
          </p:nvPr>
        </p:nvSpPr>
        <p:spPr/>
        <p:txBody>
          <a:bodyPr/>
          <a:lstStyle/>
          <a:p>
            <a:r>
              <a:rPr lang="en-US" dirty="0"/>
              <a:t>Event Name (Calibri, size 14)</a:t>
            </a:r>
          </a:p>
        </p:txBody>
      </p:sp>
      <p:sp>
        <p:nvSpPr>
          <p:cNvPr id="6" name="Slide Number Placeholder 5"/>
          <p:cNvSpPr>
            <a:spLocks noGrp="1"/>
          </p:cNvSpPr>
          <p:nvPr>
            <p:ph type="sldNum" sz="quarter" idx="12"/>
          </p:nvPr>
        </p:nvSpPr>
        <p:spPr/>
        <p:txBody>
          <a:bodyPr/>
          <a:lstStyle/>
          <a:p>
            <a:fld id="{4626677D-AC9E-4D17-BB01-A8568A13F823}" type="slidenum">
              <a:rPr lang="en-US" smtClean="0"/>
              <a:t>‹#›</a:t>
            </a:fld>
            <a:endParaRPr lang="en-US" dirty="0"/>
          </a:p>
        </p:txBody>
      </p:sp>
    </p:spTree>
    <p:extLst>
      <p:ext uri="{BB962C8B-B14F-4D97-AF65-F5344CB8AC3E}">
        <p14:creationId xmlns:p14="http://schemas.microsoft.com/office/powerpoint/2010/main" val="3263873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A2680-1AB9-413F-A641-D02FF940E454}" type="datetime1">
              <a:rPr lang="en-US" smtClean="0"/>
              <a:t>1/30/2024</a:t>
            </a:fld>
            <a:endParaRPr lang="en-US" dirty="0"/>
          </a:p>
        </p:txBody>
      </p:sp>
      <p:sp>
        <p:nvSpPr>
          <p:cNvPr id="5" name="Footer Placeholder 4"/>
          <p:cNvSpPr>
            <a:spLocks noGrp="1"/>
          </p:cNvSpPr>
          <p:nvPr>
            <p:ph type="ftr" sz="quarter" idx="11"/>
          </p:nvPr>
        </p:nvSpPr>
        <p:spPr/>
        <p:txBody>
          <a:bodyPr/>
          <a:lstStyle/>
          <a:p>
            <a:r>
              <a:rPr lang="en-US" dirty="0"/>
              <a:t>Event Name (Calibri, size 14)</a:t>
            </a:r>
          </a:p>
        </p:txBody>
      </p:sp>
      <p:sp>
        <p:nvSpPr>
          <p:cNvPr id="6" name="Slide Number Placeholder 5"/>
          <p:cNvSpPr>
            <a:spLocks noGrp="1"/>
          </p:cNvSpPr>
          <p:nvPr>
            <p:ph type="sldNum" sz="quarter" idx="12"/>
          </p:nvPr>
        </p:nvSpPr>
        <p:spPr/>
        <p:txBody>
          <a:bodyPr/>
          <a:lstStyle/>
          <a:p>
            <a:fld id="{4626677D-AC9E-4D17-BB01-A8568A13F823}" type="slidenum">
              <a:rPr lang="en-US" smtClean="0"/>
              <a:t>‹#›</a:t>
            </a:fld>
            <a:endParaRPr lang="en-US" dirty="0"/>
          </a:p>
        </p:txBody>
      </p:sp>
    </p:spTree>
    <p:extLst>
      <p:ext uri="{BB962C8B-B14F-4D97-AF65-F5344CB8AC3E}">
        <p14:creationId xmlns:p14="http://schemas.microsoft.com/office/powerpoint/2010/main" val="3595157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47EEF0-746F-4670-95B2-6FF114F1A2D1}" type="datetime1">
              <a:rPr lang="en-US" smtClean="0"/>
              <a:t>1/30/2024</a:t>
            </a:fld>
            <a:endParaRPr lang="en-US" dirty="0"/>
          </a:p>
        </p:txBody>
      </p:sp>
      <p:sp>
        <p:nvSpPr>
          <p:cNvPr id="5" name="Footer Placeholder 4"/>
          <p:cNvSpPr>
            <a:spLocks noGrp="1"/>
          </p:cNvSpPr>
          <p:nvPr>
            <p:ph type="ftr" sz="quarter" idx="11"/>
          </p:nvPr>
        </p:nvSpPr>
        <p:spPr/>
        <p:txBody>
          <a:bodyPr/>
          <a:lstStyle/>
          <a:p>
            <a:r>
              <a:rPr lang="en-US" dirty="0"/>
              <a:t>Event Name (Calibri, size 14)</a:t>
            </a:r>
          </a:p>
        </p:txBody>
      </p:sp>
      <p:sp>
        <p:nvSpPr>
          <p:cNvPr id="6" name="Slide Number Placeholder 5"/>
          <p:cNvSpPr>
            <a:spLocks noGrp="1"/>
          </p:cNvSpPr>
          <p:nvPr>
            <p:ph type="sldNum" sz="quarter" idx="12"/>
          </p:nvPr>
        </p:nvSpPr>
        <p:spPr/>
        <p:txBody>
          <a:bodyPr/>
          <a:lstStyle/>
          <a:p>
            <a:fld id="{4626677D-AC9E-4D17-BB01-A8568A13F823}" type="slidenum">
              <a:rPr lang="en-US" smtClean="0"/>
              <a:t>‹#›</a:t>
            </a:fld>
            <a:endParaRPr lang="en-US" dirty="0"/>
          </a:p>
        </p:txBody>
      </p:sp>
    </p:spTree>
    <p:extLst>
      <p:ext uri="{BB962C8B-B14F-4D97-AF65-F5344CB8AC3E}">
        <p14:creationId xmlns:p14="http://schemas.microsoft.com/office/powerpoint/2010/main" val="2174095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EAF1CC-7504-4251-AC35-EAFE4A4EC462}" type="datetime1">
              <a:rPr lang="en-US" smtClean="0"/>
              <a:t>1/30/2024</a:t>
            </a:fld>
            <a:endParaRPr lang="en-US" dirty="0"/>
          </a:p>
        </p:txBody>
      </p:sp>
      <p:sp>
        <p:nvSpPr>
          <p:cNvPr id="5" name="Footer Placeholder 4"/>
          <p:cNvSpPr>
            <a:spLocks noGrp="1"/>
          </p:cNvSpPr>
          <p:nvPr>
            <p:ph type="ftr" sz="quarter" idx="11"/>
          </p:nvPr>
        </p:nvSpPr>
        <p:spPr/>
        <p:txBody>
          <a:bodyPr/>
          <a:lstStyle/>
          <a:p>
            <a:r>
              <a:rPr lang="en-US" dirty="0"/>
              <a:t>Event Name (Calibri, size 14)</a:t>
            </a:r>
          </a:p>
        </p:txBody>
      </p:sp>
      <p:sp>
        <p:nvSpPr>
          <p:cNvPr id="6" name="Slide Number Placeholder 5"/>
          <p:cNvSpPr>
            <a:spLocks noGrp="1"/>
          </p:cNvSpPr>
          <p:nvPr>
            <p:ph type="sldNum" sz="quarter" idx="12"/>
          </p:nvPr>
        </p:nvSpPr>
        <p:spPr/>
        <p:txBody>
          <a:bodyPr/>
          <a:lstStyle/>
          <a:p>
            <a:fld id="{4626677D-AC9E-4D17-BB01-A8568A13F823}" type="slidenum">
              <a:rPr lang="en-US" smtClean="0"/>
              <a:t>‹#›</a:t>
            </a:fld>
            <a:endParaRPr lang="en-US" dirty="0"/>
          </a:p>
        </p:txBody>
      </p:sp>
    </p:spTree>
    <p:extLst>
      <p:ext uri="{BB962C8B-B14F-4D97-AF65-F5344CB8AC3E}">
        <p14:creationId xmlns:p14="http://schemas.microsoft.com/office/powerpoint/2010/main" val="4021172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72D196-2BFB-4EC7-B1E6-2C9D2E7730FE}" type="datetime1">
              <a:rPr lang="en-US" smtClean="0"/>
              <a:t>1/30/2024</a:t>
            </a:fld>
            <a:endParaRPr lang="en-US" dirty="0"/>
          </a:p>
        </p:txBody>
      </p:sp>
      <p:sp>
        <p:nvSpPr>
          <p:cNvPr id="6" name="Footer Placeholder 5"/>
          <p:cNvSpPr>
            <a:spLocks noGrp="1"/>
          </p:cNvSpPr>
          <p:nvPr>
            <p:ph type="ftr" sz="quarter" idx="11"/>
          </p:nvPr>
        </p:nvSpPr>
        <p:spPr/>
        <p:txBody>
          <a:bodyPr/>
          <a:lstStyle/>
          <a:p>
            <a:r>
              <a:rPr lang="en-US" dirty="0"/>
              <a:t>Event Name (Calibri, size 14)</a:t>
            </a:r>
          </a:p>
        </p:txBody>
      </p:sp>
      <p:sp>
        <p:nvSpPr>
          <p:cNvPr id="7" name="Slide Number Placeholder 6"/>
          <p:cNvSpPr>
            <a:spLocks noGrp="1"/>
          </p:cNvSpPr>
          <p:nvPr>
            <p:ph type="sldNum" sz="quarter" idx="12"/>
          </p:nvPr>
        </p:nvSpPr>
        <p:spPr/>
        <p:txBody>
          <a:bodyPr/>
          <a:lstStyle/>
          <a:p>
            <a:fld id="{4626677D-AC9E-4D17-BB01-A8568A13F823}" type="slidenum">
              <a:rPr lang="en-US" smtClean="0"/>
              <a:t>‹#›</a:t>
            </a:fld>
            <a:endParaRPr lang="en-US" dirty="0"/>
          </a:p>
        </p:txBody>
      </p:sp>
    </p:spTree>
    <p:extLst>
      <p:ext uri="{BB962C8B-B14F-4D97-AF65-F5344CB8AC3E}">
        <p14:creationId xmlns:p14="http://schemas.microsoft.com/office/powerpoint/2010/main" val="2350558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EF130A-BDF3-4B04-97D0-E72B7DB1D419}" type="datetime1">
              <a:rPr lang="en-US" smtClean="0"/>
              <a:t>1/30/2024</a:t>
            </a:fld>
            <a:endParaRPr lang="en-US" dirty="0"/>
          </a:p>
        </p:txBody>
      </p:sp>
      <p:sp>
        <p:nvSpPr>
          <p:cNvPr id="8" name="Footer Placeholder 7"/>
          <p:cNvSpPr>
            <a:spLocks noGrp="1"/>
          </p:cNvSpPr>
          <p:nvPr>
            <p:ph type="ftr" sz="quarter" idx="11"/>
          </p:nvPr>
        </p:nvSpPr>
        <p:spPr/>
        <p:txBody>
          <a:bodyPr/>
          <a:lstStyle/>
          <a:p>
            <a:r>
              <a:rPr lang="en-US" dirty="0"/>
              <a:t>Event Name (Calibri, size 14)</a:t>
            </a:r>
          </a:p>
        </p:txBody>
      </p:sp>
      <p:sp>
        <p:nvSpPr>
          <p:cNvPr id="9" name="Slide Number Placeholder 8"/>
          <p:cNvSpPr>
            <a:spLocks noGrp="1"/>
          </p:cNvSpPr>
          <p:nvPr>
            <p:ph type="sldNum" sz="quarter" idx="12"/>
          </p:nvPr>
        </p:nvSpPr>
        <p:spPr/>
        <p:txBody>
          <a:bodyPr/>
          <a:lstStyle/>
          <a:p>
            <a:fld id="{4626677D-AC9E-4D17-BB01-A8568A13F823}" type="slidenum">
              <a:rPr lang="en-US" smtClean="0"/>
              <a:t>‹#›</a:t>
            </a:fld>
            <a:endParaRPr lang="en-US" dirty="0"/>
          </a:p>
        </p:txBody>
      </p:sp>
    </p:spTree>
    <p:extLst>
      <p:ext uri="{BB962C8B-B14F-4D97-AF65-F5344CB8AC3E}">
        <p14:creationId xmlns:p14="http://schemas.microsoft.com/office/powerpoint/2010/main" val="407587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E1366-CAE0-426A-AB23-16ADEC0CD9B2}" type="datetime1">
              <a:rPr lang="en-US" smtClean="0"/>
              <a:t>1/30/2024</a:t>
            </a:fld>
            <a:endParaRPr lang="en-US" dirty="0"/>
          </a:p>
        </p:txBody>
      </p:sp>
      <p:sp>
        <p:nvSpPr>
          <p:cNvPr id="4" name="Footer Placeholder 3"/>
          <p:cNvSpPr>
            <a:spLocks noGrp="1"/>
          </p:cNvSpPr>
          <p:nvPr>
            <p:ph type="ftr" sz="quarter" idx="11"/>
          </p:nvPr>
        </p:nvSpPr>
        <p:spPr/>
        <p:txBody>
          <a:bodyPr/>
          <a:lstStyle/>
          <a:p>
            <a:r>
              <a:rPr lang="en-US" dirty="0"/>
              <a:t>Event Name (Calibri, size 14)</a:t>
            </a:r>
          </a:p>
        </p:txBody>
      </p:sp>
      <p:sp>
        <p:nvSpPr>
          <p:cNvPr id="5" name="Slide Number Placeholder 4"/>
          <p:cNvSpPr>
            <a:spLocks noGrp="1"/>
          </p:cNvSpPr>
          <p:nvPr>
            <p:ph type="sldNum" sz="quarter" idx="12"/>
          </p:nvPr>
        </p:nvSpPr>
        <p:spPr/>
        <p:txBody>
          <a:bodyPr/>
          <a:lstStyle/>
          <a:p>
            <a:fld id="{4626677D-AC9E-4D17-BB01-A8568A13F823}" type="slidenum">
              <a:rPr lang="en-US" smtClean="0"/>
              <a:t>‹#›</a:t>
            </a:fld>
            <a:endParaRPr lang="en-US" dirty="0"/>
          </a:p>
        </p:txBody>
      </p:sp>
    </p:spTree>
    <p:extLst>
      <p:ext uri="{BB962C8B-B14F-4D97-AF65-F5344CB8AC3E}">
        <p14:creationId xmlns:p14="http://schemas.microsoft.com/office/powerpoint/2010/main" val="369378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51B93-7573-413B-B974-FE02C990FDF1}" type="datetime1">
              <a:rPr lang="en-US" smtClean="0"/>
              <a:t>1/30/2024</a:t>
            </a:fld>
            <a:endParaRPr lang="en-US" dirty="0"/>
          </a:p>
        </p:txBody>
      </p:sp>
      <p:sp>
        <p:nvSpPr>
          <p:cNvPr id="3" name="Footer Placeholder 2"/>
          <p:cNvSpPr>
            <a:spLocks noGrp="1"/>
          </p:cNvSpPr>
          <p:nvPr>
            <p:ph type="ftr" sz="quarter" idx="11"/>
          </p:nvPr>
        </p:nvSpPr>
        <p:spPr/>
        <p:txBody>
          <a:bodyPr/>
          <a:lstStyle/>
          <a:p>
            <a:r>
              <a:rPr lang="en-US" dirty="0"/>
              <a:t>Event Name (Calibri, size 14)</a:t>
            </a:r>
          </a:p>
        </p:txBody>
      </p:sp>
      <p:sp>
        <p:nvSpPr>
          <p:cNvPr id="4" name="Slide Number Placeholder 3"/>
          <p:cNvSpPr>
            <a:spLocks noGrp="1"/>
          </p:cNvSpPr>
          <p:nvPr>
            <p:ph type="sldNum" sz="quarter" idx="12"/>
          </p:nvPr>
        </p:nvSpPr>
        <p:spPr/>
        <p:txBody>
          <a:bodyPr/>
          <a:lstStyle/>
          <a:p>
            <a:fld id="{4626677D-AC9E-4D17-BB01-A8568A13F823}" type="slidenum">
              <a:rPr lang="en-US" smtClean="0"/>
              <a:t>‹#›</a:t>
            </a:fld>
            <a:endParaRPr lang="en-US" dirty="0"/>
          </a:p>
        </p:txBody>
      </p:sp>
    </p:spTree>
    <p:extLst>
      <p:ext uri="{BB962C8B-B14F-4D97-AF65-F5344CB8AC3E}">
        <p14:creationId xmlns:p14="http://schemas.microsoft.com/office/powerpoint/2010/main" val="2015355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A6E167-2F51-4274-BB57-2FADF4AD9B31}" type="datetime1">
              <a:rPr lang="en-US" smtClean="0"/>
              <a:t>1/30/2024</a:t>
            </a:fld>
            <a:endParaRPr lang="en-US" dirty="0"/>
          </a:p>
        </p:txBody>
      </p:sp>
      <p:sp>
        <p:nvSpPr>
          <p:cNvPr id="6" name="Footer Placeholder 5"/>
          <p:cNvSpPr>
            <a:spLocks noGrp="1"/>
          </p:cNvSpPr>
          <p:nvPr>
            <p:ph type="ftr" sz="quarter" idx="11"/>
          </p:nvPr>
        </p:nvSpPr>
        <p:spPr/>
        <p:txBody>
          <a:bodyPr/>
          <a:lstStyle/>
          <a:p>
            <a:r>
              <a:rPr lang="en-US" dirty="0"/>
              <a:t>Event Name (Calibri, size 14)</a:t>
            </a:r>
          </a:p>
        </p:txBody>
      </p:sp>
      <p:sp>
        <p:nvSpPr>
          <p:cNvPr id="7" name="Slide Number Placeholder 6"/>
          <p:cNvSpPr>
            <a:spLocks noGrp="1"/>
          </p:cNvSpPr>
          <p:nvPr>
            <p:ph type="sldNum" sz="quarter" idx="12"/>
          </p:nvPr>
        </p:nvSpPr>
        <p:spPr/>
        <p:txBody>
          <a:bodyPr/>
          <a:lstStyle/>
          <a:p>
            <a:fld id="{4626677D-AC9E-4D17-BB01-A8568A13F823}" type="slidenum">
              <a:rPr lang="en-US" smtClean="0"/>
              <a:t>‹#›</a:t>
            </a:fld>
            <a:endParaRPr lang="en-US" dirty="0"/>
          </a:p>
        </p:txBody>
      </p:sp>
    </p:spTree>
    <p:extLst>
      <p:ext uri="{BB962C8B-B14F-4D97-AF65-F5344CB8AC3E}">
        <p14:creationId xmlns:p14="http://schemas.microsoft.com/office/powerpoint/2010/main" val="971205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7223EA-417E-47C4-9CFD-F52329501B53}" type="datetime1">
              <a:rPr lang="en-US" smtClean="0"/>
              <a:t>1/30/2024</a:t>
            </a:fld>
            <a:endParaRPr lang="en-US" dirty="0"/>
          </a:p>
        </p:txBody>
      </p:sp>
      <p:sp>
        <p:nvSpPr>
          <p:cNvPr id="6" name="Footer Placeholder 5"/>
          <p:cNvSpPr>
            <a:spLocks noGrp="1"/>
          </p:cNvSpPr>
          <p:nvPr>
            <p:ph type="ftr" sz="quarter" idx="11"/>
          </p:nvPr>
        </p:nvSpPr>
        <p:spPr/>
        <p:txBody>
          <a:bodyPr/>
          <a:lstStyle/>
          <a:p>
            <a:r>
              <a:rPr lang="en-US" dirty="0"/>
              <a:t>Event Name (Calibri, size 14)</a:t>
            </a:r>
          </a:p>
        </p:txBody>
      </p:sp>
      <p:sp>
        <p:nvSpPr>
          <p:cNvPr id="7" name="Slide Number Placeholder 6"/>
          <p:cNvSpPr>
            <a:spLocks noGrp="1"/>
          </p:cNvSpPr>
          <p:nvPr>
            <p:ph type="sldNum" sz="quarter" idx="12"/>
          </p:nvPr>
        </p:nvSpPr>
        <p:spPr/>
        <p:txBody>
          <a:bodyPr/>
          <a:lstStyle/>
          <a:p>
            <a:fld id="{4626677D-AC9E-4D17-BB01-A8568A13F823}" type="slidenum">
              <a:rPr lang="en-US" smtClean="0"/>
              <a:t>‹#›</a:t>
            </a:fld>
            <a:endParaRPr lang="en-US" dirty="0"/>
          </a:p>
        </p:txBody>
      </p:sp>
    </p:spTree>
    <p:extLst>
      <p:ext uri="{BB962C8B-B14F-4D97-AF65-F5344CB8AC3E}">
        <p14:creationId xmlns:p14="http://schemas.microsoft.com/office/powerpoint/2010/main" val="2572792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345F4-88A4-4F7E-878C-98FD52A8D443}" type="datetime1">
              <a:rPr lang="en-US" smtClean="0"/>
              <a:t>1/30/2024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Event Name (Calibri, size 14)</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6677D-AC9E-4D17-BB01-A8568A13F823}" type="slidenum">
              <a:rPr lang="en-US" smtClean="0"/>
              <a:t>‹#›</a:t>
            </a:fld>
            <a:endParaRPr lang="en-US" dirty="0"/>
          </a:p>
        </p:txBody>
      </p:sp>
    </p:spTree>
    <p:extLst>
      <p:ext uri="{BB962C8B-B14F-4D97-AF65-F5344CB8AC3E}">
        <p14:creationId xmlns:p14="http://schemas.microsoft.com/office/powerpoint/2010/main" val="2678528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rowland@ccalac.org"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www.obsglobal.com/" TargetMode="External"/><Relationship Id="rId7" Type="http://schemas.openxmlformats.org/officeDocument/2006/relationships/image" Target="../media/image24.png"/><Relationship Id="rId2" Type="http://schemas.openxmlformats.org/officeDocument/2006/relationships/hyperlink" Target="https://ccalac.org/resource-library/cybersecurity-policies-procedures-templates-training/#Policies"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slide" Target="slide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isecurity.org/wp-content/uploads/2020/07/NIST-CSF-Policy-Template-Guide-2020-0720-1.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sans.org/information-security-policy/?page=2"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purplesec.us/resources/cyber-security-policy-templates/"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schneiderdowns.com/cybersecurity/infosec-policy-templates"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cisecurity.org/controls/v8"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nist.gov/cyberframework"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405d.hhs.gov/"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iso.org/standard/27001"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hitrustalliance.net/product-tool/hitrust-cs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isaca.org/resources/cobit"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cloudsecurityalliance.org/research/cloud-controls-matrix/"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hyperlink" Target="https://webstore.iec.ch/publication/34263" TargetMode="External"/><Relationship Id="rId2" Type="http://schemas.openxmlformats.org/officeDocument/2006/relationships/hyperlink" Target="https://24x7mag.com/standards/regulations/international-electrotechnical-commission/what-does-iec-80001-1-mean-to-you/"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cisecurity.org/controls/v8" TargetMode="Externa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hyperlink" Target="https://security.cms.gov/learn/federal-information-security-management-act-fisma" TargetMode="External"/><Relationship Id="rId2" Type="http://schemas.openxmlformats.org/officeDocument/2006/relationships/hyperlink" Target="https://www.cms.gov/files/document/epcs-program-getting-started-quick-reference-guide.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hyperlink" Target="https://www.techtarget.com/searchsecurity/definition/PCI-DSS-compliance-Payment-Card-Industry-Data-Security-Standard-compliance" TargetMode="External"/><Relationship Id="rId2" Type="http://schemas.openxmlformats.org/officeDocument/2006/relationships/hyperlink" Target="https://www.hhs.gov/hipaa/index.html"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hyperlink" Target="https://www.hipaajournal.com/what-is-soc-2-in-healthcare/"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hyperlink" Target="https://www.ecfr.gov/current/title-42/chapter-I/subchapter-A/part-2" TargetMode="External"/><Relationship Id="rId7" Type="http://schemas.openxmlformats.org/officeDocument/2006/relationships/image" Target="../media/image1.png"/><Relationship Id="rId2" Type="http://schemas.openxmlformats.org/officeDocument/2006/relationships/hyperlink" Target="https://www.healthit.gov/topic/oncs-cures-act-final-rule"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hyperlink" Target="https://oag.ca.gov/privacy/ccpa" TargetMode="External"/><Relationship Id="rId4" Type="http://schemas.openxmlformats.org/officeDocument/2006/relationships/hyperlink" Target="https://uit.stanford.edu/CMIA-Policy#:~:text=What%20is%20CMIA%3F,health%20insurers%2C%20and%20their%20contractor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ecqi.healthit.gov/fhir?qt-tabs_fhir=1" TargetMode="External"/><Relationship Id="rId2" Type="http://schemas.openxmlformats.org/officeDocument/2006/relationships/hyperlink" Target="https://www.cdph.ca.gov/Programs/OLS/CDPH%20Document%20Library/DPH-11-009-Final-Reg-Text-ADA.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hyperlink" Target="https://gdpr.eu/what-is-gdpr/"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whitehouse.gov/wp-content/uploads/2023/03/National-Cybersecurity-Strategy-2023.pdf" TargetMode="External"/><Relationship Id="rId2" Type="http://schemas.openxmlformats.org/officeDocument/2006/relationships/hyperlink" Target="https://www.healthit.gov/topic/laws-regulation-and-policy/health-data-technology-and-interoperability-certification-program"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ccalac.org/wordpress/wp-content/uploads/405d-infographic-10practices.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ccalac.org/wordpress/wp-content/uploads/CCALAC-Incident-Response-Workshop.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ccalac.org/wordpress/wp-content/uploads/CCALAC-Online-Cybersecurity-Resources-List.pdf"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ccalac.org/wordpress/wp-content/uploads/CISA_Free-Tools-for-Cloud-Environments_508c.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ccalac.org/wordpress/wp-content/uploads/CISA_Insights-Implement_Cybersecurity_Measures_Now_to_Protect_Against_Critical_Threats_508C.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hyperlink" Target="http://ccalac.org" TargetMode="External"/><Relationship Id="rId2" Type="http://schemas.openxmlformats.org/officeDocument/2006/relationships/hyperlink" Target="https://ccalac.org/services/health-information-technology/cybersecurity/"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ccalac.org/wordpress/wp-content/uploads/CISA_Steps-to-minimize-cyber-impact.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ccalac.org/wordpress/wp-content/uploads/Coordinated-Healthcare-IRP.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ccalac.org/wordpress/wp-content/uploads/Cyber-Hygiene-Services.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ccalac.org/wordpress/wp-content/uploads/Cybersecurity-Considerations-Part-1-NACHC.5.18.22.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ccalac.org/wordpress/wp-content/uploads/Cybersecurity-Considerations-Part-2-NACHC.5.25.22.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hyperlink" Target="https://www.techrepublic.com/article/cybersecurity-best-practices-an-open-letter-to-end-users/" TargetMode="External"/><Relationship Id="rId2" Type="http://schemas.openxmlformats.org/officeDocument/2006/relationships/hyperlink" Target="https://ccalac.org/wordpress/wp-content/uploads/Cybersecurity-letter-to-end-users.docx"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ccalac.org/wordpress/wp-content/uploads/Effectively-Benchmarking-Phishing-Awareness-Program.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ccalac.org/wordpress/wp-content/uploads/EMR-in-Healthcare.Cybersecurity-Risks.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ccalac.org/wordpress/wp-content/uploads/NIST-Maturity-Worksheet.xlsx"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calac.org/wordpress/wp-content/uploads/Relias-Cybersecurity-Courses.docx"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www.beckershospitalreview.com/cybersecurity/327-healthcare-data-breaches-reported-so-far-in-2023.html"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ccalac.org/wordpress/wp-content/uploads/SANS-Managing-Human-Risk-Report.2022.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ccalac.org/wordpress/wp-content/uploads/Sharing_Cyber_Event_Information_Fact_Sheet_FINAL_v4.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ccalac.org/wordpress/wp-content/uploads/Social-Engineering-Red-Flags.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ccalac.org/wordpress/wp-content/uploads/Strengthening-cyber-posture-in-healthcare.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ccalac.org/wordpress/wp-content/uploads/The_essential_security_checklist.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ccalac.org/wordpress/wp-content/uploads/What_is_Clinical_Zero_Trust.Medigate.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6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s://ccalac.org/wordpress/wp-content/uploads/CEO-Fraud-Prevention-Manual.KB4_.pdf" TargetMode="Externa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cisa.gov/sites/default/files/publications/CISA_MS-ISAC_Ransomware%20Guide_S508C.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ruralcenter.org/sites/default/files/Cybersecurity%20Toolkit%20for%20Rural%20Hospitals%20and%20Clinics%20April2020_0.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ccalac.org/wordpress/wp-content/uploads/Enterprise-Guide-Cybersecurity-Training.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7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netwrix.com/guide_to_implementing_nist_csf.html" TargetMode="External"/><Relationship Id="rId7" Type="http://schemas.openxmlformats.org/officeDocument/2006/relationships/slide" Target="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0.png"/><Relationship Id="rId5" Type="http://schemas.openxmlformats.org/officeDocument/2006/relationships/image" Target="../media/image79.emf"/><Relationship Id="rId4" Type="http://schemas.openxmlformats.org/officeDocument/2006/relationships/oleObject" Target="../embeddings/oleObject1.bin"/></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cisa.gov/sites/default/files/2023-06/Guide%20to%20Securing%20Remote%20Access%20Software_clean%20Final_508c.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nvlpubs.nist.gov/nistpubs/CSWP/NIST.CSWP.20.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mailto:crowland@ccalac.org"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pic>
        <p:nvPicPr>
          <p:cNvPr id="4" name="Picture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5" name="Title 4">
            <a:extLst>
              <a:ext uri="{FF2B5EF4-FFF2-40B4-BE49-F238E27FC236}">
                <a16:creationId xmlns:a16="http://schemas.microsoft.com/office/drawing/2014/main" id="{E7D8B496-E7F9-41D6-B777-1B3F78396C67}"/>
              </a:ext>
            </a:extLst>
          </p:cNvPr>
          <p:cNvSpPr>
            <a:spLocks noGrp="1"/>
          </p:cNvSpPr>
          <p:nvPr>
            <p:ph type="ctrTitle"/>
          </p:nvPr>
        </p:nvSpPr>
        <p:spPr>
          <a:xfrm>
            <a:off x="685800" y="2355387"/>
            <a:ext cx="7772400" cy="1470025"/>
          </a:xfrm>
        </p:spPr>
        <p:txBody>
          <a:bodyPr>
            <a:normAutofit/>
          </a:bodyPr>
          <a:lstStyle/>
          <a:p>
            <a:pPr algn="l"/>
            <a:r>
              <a:rPr lang="en-US" sz="4000" b="1" dirty="0"/>
              <a:t>CCALAC’s Cybersecurity Toolkit</a:t>
            </a:r>
          </a:p>
        </p:txBody>
      </p:sp>
      <p:sp>
        <p:nvSpPr>
          <p:cNvPr id="6" name="Subtitle 5">
            <a:extLst>
              <a:ext uri="{FF2B5EF4-FFF2-40B4-BE49-F238E27FC236}">
                <a16:creationId xmlns:a16="http://schemas.microsoft.com/office/drawing/2014/main" id="{E8D60505-7511-47A3-854A-37D0CFDFD556}"/>
              </a:ext>
            </a:extLst>
          </p:cNvPr>
          <p:cNvSpPr>
            <a:spLocks noGrp="1"/>
          </p:cNvSpPr>
          <p:nvPr>
            <p:ph type="subTitle" idx="1"/>
          </p:nvPr>
        </p:nvSpPr>
        <p:spPr>
          <a:xfrm>
            <a:off x="685800" y="4056669"/>
            <a:ext cx="7772400" cy="1352550"/>
          </a:xfrm>
        </p:spPr>
        <p:txBody>
          <a:bodyPr vert="horz" lIns="91440" tIns="45720" rIns="91440" bIns="45720" rtlCol="0" anchor="t">
            <a:normAutofit/>
          </a:bodyPr>
          <a:lstStyle/>
          <a:p>
            <a:pPr algn="l"/>
            <a:r>
              <a:rPr lang="en-US" sz="2400" dirty="0">
                <a:solidFill>
                  <a:srgbClr val="003C52"/>
                </a:solidFill>
              </a:rPr>
              <a:t>Presented by:</a:t>
            </a:r>
          </a:p>
          <a:p>
            <a:pPr algn="l"/>
            <a:r>
              <a:rPr lang="en-US" sz="2400" dirty="0">
                <a:solidFill>
                  <a:srgbClr val="003C52"/>
                </a:solidFill>
              </a:rPr>
              <a:t>Candice Rowland, Manager of Health Information Technology and Cybersecurity Programs, CCALAC</a:t>
            </a:r>
            <a:endParaRPr lang="en-US" sz="2400" dirty="0">
              <a:solidFill>
                <a:srgbClr val="003C52"/>
              </a:solidFill>
              <a:cs typeface="Calibri"/>
            </a:endParaRPr>
          </a:p>
        </p:txBody>
      </p:sp>
    </p:spTree>
    <p:extLst>
      <p:ext uri="{BB962C8B-B14F-4D97-AF65-F5344CB8AC3E}">
        <p14:creationId xmlns:p14="http://schemas.microsoft.com/office/powerpoint/2010/main" val="3904469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10</a:t>
            </a:fld>
            <a:endParaRPr lang="en-US" sz="1400" dirty="0">
              <a:solidFill>
                <a:srgbClr val="003C52"/>
              </a:solidFill>
            </a:endParaRPr>
          </a:p>
        </p:txBody>
      </p:sp>
      <p:graphicFrame>
        <p:nvGraphicFramePr>
          <p:cNvPr id="13" name="Table 2">
            <a:extLst>
              <a:ext uri="{FF2B5EF4-FFF2-40B4-BE49-F238E27FC236}">
                <a16:creationId xmlns:a16="http://schemas.microsoft.com/office/drawing/2014/main" id="{5118A0F8-8C59-4EC4-B56B-6965CC0F1BB9}"/>
              </a:ext>
            </a:extLst>
          </p:cNvPr>
          <p:cNvGraphicFramePr>
            <a:graphicFrameLocks/>
          </p:cNvGraphicFramePr>
          <p:nvPr>
            <p:extLst>
              <p:ext uri="{D42A27DB-BD31-4B8C-83A1-F6EECF244321}">
                <p14:modId xmlns:p14="http://schemas.microsoft.com/office/powerpoint/2010/main" val="3409961716"/>
              </p:ext>
            </p:extLst>
          </p:nvPr>
        </p:nvGraphicFramePr>
        <p:xfrm>
          <a:off x="446690" y="1219199"/>
          <a:ext cx="8229600" cy="5229727"/>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425138">
                <a:tc>
                  <a:txBody>
                    <a:bodyPr/>
                    <a:lstStyle/>
                    <a:p>
                      <a:pPr marL="0" marR="0" lvl="0" indent="0" algn="ctr" rtl="0" eaLnBrk="1" fontAlgn="auto" latinLnBrk="0" hangingPunct="1">
                        <a:lnSpc>
                          <a:spcPct val="100000"/>
                        </a:lnSpc>
                        <a:spcBef>
                          <a:spcPts val="0"/>
                        </a:spcBef>
                        <a:spcAft>
                          <a:spcPts val="0"/>
                        </a:spcAft>
                        <a:buClrTx/>
                        <a:buSzTx/>
                        <a:buFontTx/>
                        <a:buNone/>
                      </a:pPr>
                      <a:r>
                        <a:rPr lang="en-US" sz="1800" dirty="0"/>
                        <a:t>CSTK </a:t>
                      </a:r>
                    </a:p>
                  </a:txBody>
                  <a:tcPr anchor="ctr"/>
                </a:tc>
                <a:tc>
                  <a:txBody>
                    <a:bodyPr/>
                    <a:lstStyle/>
                    <a:p>
                      <a:pPr algn="ctr"/>
                      <a:r>
                        <a:rPr lang="en-US" sz="1800" dirty="0"/>
                        <a:t>Security IT and Vendors</a:t>
                      </a:r>
                    </a:p>
                  </a:txBody>
                  <a:tcPr anchor="ctr"/>
                </a:tc>
                <a:extLst>
                  <a:ext uri="{0D108BD9-81ED-4DB2-BD59-A6C34878D82A}">
                    <a16:rowId xmlns:a16="http://schemas.microsoft.com/office/drawing/2014/main" val="2648335325"/>
                  </a:ext>
                </a:extLst>
              </a:tr>
              <a:tr h="4804589">
                <a:tc>
                  <a:txBody>
                    <a:bodyPr/>
                    <a:lstStyle/>
                    <a:p>
                      <a:pPr marL="0" indent="0" algn="l">
                        <a:buFont typeface="Arial" panose="020B0604020202020204" pitchFamily="34" charset="0"/>
                        <a:buNone/>
                      </a:pPr>
                      <a:r>
                        <a:rPr lang="en-US" sz="1800" b="1" i="0" u="none" dirty="0">
                          <a:effectLst/>
                        </a:rPr>
                        <a:t>Security IT and Vendors</a:t>
                      </a:r>
                    </a:p>
                    <a:p>
                      <a:pPr marL="0" indent="0" algn="l">
                        <a:buFont typeface="Arial" panose="020B0604020202020204" pitchFamily="34" charset="0"/>
                        <a:buNone/>
                      </a:pPr>
                      <a:endParaRPr lang="en-US" dirty="0"/>
                    </a:p>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Ø"/>
                      </a:pPr>
                      <a:r>
                        <a:rPr lang="en-US" sz="1600" b="0" i="0" u="none" kern="1200" dirty="0">
                          <a:solidFill>
                            <a:schemeClr val="dk1"/>
                          </a:solidFill>
                          <a:effectLst/>
                          <a:latin typeface="+mn-lt"/>
                          <a:ea typeface="+mn-ea"/>
                          <a:cs typeface="+mn-cs"/>
                        </a:rPr>
                        <a:t>This tab </a:t>
                      </a:r>
                      <a:r>
                        <a:rPr lang="en-US" sz="1600" b="0" i="0" kern="1200" dirty="0">
                          <a:solidFill>
                            <a:schemeClr val="dk1"/>
                          </a:solidFill>
                          <a:effectLst/>
                          <a:latin typeface="+mn-lt"/>
                          <a:ea typeface="+mn-ea"/>
                          <a:cs typeface="+mn-cs"/>
                        </a:rPr>
                        <a:t>consists of tables, each dedicated to a specific category of cybersecurity tool. </a:t>
                      </a:r>
                    </a:p>
                    <a:p>
                      <a:pPr marL="0" marR="0" lvl="0" indent="0" algn="l" rtl="0" eaLnBrk="1" fontAlgn="auto" latinLnBrk="0" hangingPunct="1">
                        <a:lnSpc>
                          <a:spcPct val="100000"/>
                        </a:lnSpc>
                        <a:spcBef>
                          <a:spcPts val="0"/>
                        </a:spcBef>
                        <a:spcAft>
                          <a:spcPts val="0"/>
                        </a:spcAft>
                        <a:buClrTx/>
                        <a:buSzTx/>
                        <a:buFont typeface="Wingdings" panose="05000000000000000000" pitchFamily="2" charset="2"/>
                        <a:buNone/>
                      </a:pPr>
                      <a:endParaRPr lang="en-US" sz="1600" b="0" i="0" kern="1200" dirty="0">
                        <a:solidFill>
                          <a:schemeClr val="dk1"/>
                        </a:solidFill>
                        <a:effectLst/>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Ø"/>
                      </a:pPr>
                      <a:r>
                        <a:rPr lang="en-US" sz="1600" b="0" i="0" kern="1200" dirty="0">
                          <a:solidFill>
                            <a:schemeClr val="dk1"/>
                          </a:solidFill>
                          <a:effectLst/>
                          <a:latin typeface="+mn-lt"/>
                          <a:ea typeface="+mn-ea"/>
                          <a:cs typeface="+mn-cs"/>
                        </a:rPr>
                        <a:t>Within each table, you will find tools/vendors used by CCALAC member health centers and whether the tool is hosted onsite or in the cloud. Additionally, you will find the clinic's cost and overall rating of the vendor. </a:t>
                      </a:r>
                    </a:p>
                    <a:p>
                      <a:pPr marL="0" marR="0" lvl="0" indent="0" algn="l" rtl="0" eaLnBrk="1" fontAlgn="auto" latinLnBrk="0" hangingPunct="1">
                        <a:lnSpc>
                          <a:spcPct val="100000"/>
                        </a:lnSpc>
                        <a:spcBef>
                          <a:spcPts val="0"/>
                        </a:spcBef>
                        <a:spcAft>
                          <a:spcPts val="0"/>
                        </a:spcAft>
                        <a:buClrTx/>
                        <a:buSzTx/>
                        <a:buFont typeface="Wingdings" panose="05000000000000000000" pitchFamily="2" charset="2"/>
                        <a:buNone/>
                      </a:pPr>
                      <a:endParaRPr lang="en-US" sz="1600" b="0" i="0" kern="1200" dirty="0">
                        <a:solidFill>
                          <a:schemeClr val="dk1"/>
                        </a:solidFill>
                        <a:effectLst/>
                        <a:latin typeface="+mn-lt"/>
                        <a:ea typeface="+mn-ea"/>
                        <a:cs typeface="+mn-cs"/>
                      </a:endParaRPr>
                    </a:p>
                    <a:p>
                      <a:pPr marL="285750" marR="0" lvl="0" indent="-285750" algn="l">
                        <a:lnSpc>
                          <a:spcPct val="100000"/>
                        </a:lnSpc>
                        <a:spcBef>
                          <a:spcPts val="0"/>
                        </a:spcBef>
                        <a:spcAft>
                          <a:spcPts val="0"/>
                        </a:spcAft>
                        <a:buClrTx/>
                        <a:buSzTx/>
                        <a:buFont typeface="Wingdings" panose="05000000000000000000" pitchFamily="2" charset="2"/>
                        <a:buChar char="Ø"/>
                      </a:pPr>
                      <a:r>
                        <a:rPr lang="en-US" sz="1600" b="0" i="0" kern="1200" dirty="0">
                          <a:solidFill>
                            <a:schemeClr val="dk1"/>
                          </a:solidFill>
                          <a:effectLst/>
                          <a:latin typeface="+mn-lt"/>
                          <a:ea typeface="+mn-ea"/>
                          <a:cs typeface="+mn-cs"/>
                        </a:rPr>
                        <a:t>Health center names have been removed for security purposes. If you are interested in speaking with a health center using a specific vendor/tool, please contact Candice Rowland at </a:t>
                      </a:r>
                      <a:r>
                        <a:rPr lang="en-US" sz="1600" b="0" i="0" kern="1200" dirty="0">
                          <a:solidFill>
                            <a:schemeClr val="dk1"/>
                          </a:solidFill>
                          <a:effectLst/>
                          <a:latin typeface="+mn-lt"/>
                          <a:ea typeface="+mn-ea"/>
                          <a:cs typeface="+mn-cs"/>
                          <a:hlinkClick r:id="rId2"/>
                        </a:rPr>
                        <a:t>crowland@ccalac.org</a:t>
                      </a:r>
                      <a:r>
                        <a:rPr lang="en-US" sz="1600" b="0" i="0" kern="1200" dirty="0">
                          <a:solidFill>
                            <a:schemeClr val="dk1"/>
                          </a:solidFill>
                          <a:effectLst/>
                          <a:latin typeface="+mn-lt"/>
                          <a:ea typeface="+mn-ea"/>
                          <a:cs typeface="+mn-cs"/>
                        </a:rPr>
                        <a:t>. </a:t>
                      </a:r>
                      <a:endParaRPr lang="en-US" sz="18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800" b="0" i="0" kern="1200" dirty="0">
                        <a:solidFill>
                          <a:schemeClr val="dk1"/>
                        </a:solidFill>
                        <a:effectLst/>
                        <a:latin typeface="+mn-lt"/>
                        <a:ea typeface="+mn-ea"/>
                        <a:cs typeface="+mn-cs"/>
                      </a:endParaRPr>
                    </a:p>
                  </a:txBody>
                  <a:tcPr/>
                </a:tc>
                <a:tc>
                  <a: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0" indent="0">
                        <a:buFont typeface="Arial" panose="020B0604020202020204" pitchFamily="34" charset="0"/>
                        <a:buNone/>
                      </a:pPr>
                      <a:endParaRPr lang="en-US" sz="800" dirty="0"/>
                    </a:p>
                    <a:p>
                      <a:pPr marL="0" indent="0">
                        <a:buFont typeface="Arial" panose="020B0604020202020204" pitchFamily="34" charset="0"/>
                        <a:buNone/>
                      </a:pPr>
                      <a:endParaRPr lang="en-US" sz="800" dirty="0"/>
                    </a:p>
                    <a:p>
                      <a:pPr marL="0" indent="0">
                        <a:buFont typeface="Arial" panose="020B0604020202020204" pitchFamily="34" charset="0"/>
                        <a:buNone/>
                      </a:pPr>
                      <a:endParaRPr lang="en-US" sz="800" dirty="0"/>
                    </a:p>
                    <a:p>
                      <a:pPr marL="0" indent="0">
                        <a:buFont typeface="Arial" panose="020B0604020202020204" pitchFamily="34" charset="0"/>
                        <a:buNone/>
                      </a:pPr>
                      <a:endParaRPr lang="en-US" sz="800" dirty="0"/>
                    </a:p>
                    <a:p>
                      <a:pPr marL="285750" indent="-285750">
                        <a:buFont typeface="Wingdings" panose="05000000000000000000" pitchFamily="2" charset="2"/>
                        <a:buChar char="ü"/>
                      </a:pPr>
                      <a:r>
                        <a:rPr lang="en-US" sz="1200" i="1" dirty="0"/>
                        <a:t>Table categories include: auditing, authentication, email encryption, end-point detection and response, firewalls, log monitoring and management, monitoring cloud solutions, penetration testing, remote access or virtual private network, security awareness and training, security risk assessment (SRA), spam protection, backup and recovery, machine virtualization, identity access management (IAM), security information and event management (SIEM), and mobile device management (MDM).</a:t>
                      </a:r>
                    </a:p>
                  </a:txBody>
                  <a:tcPr/>
                </a:tc>
                <a:extLst>
                  <a:ext uri="{0D108BD9-81ED-4DB2-BD59-A6C34878D82A}">
                    <a16:rowId xmlns:a16="http://schemas.microsoft.com/office/drawing/2014/main" val="3028521292"/>
                  </a:ext>
                </a:extLst>
              </a:tr>
            </a:tbl>
          </a:graphicData>
        </a:graphic>
      </p:graphicFrame>
      <p:pic>
        <p:nvPicPr>
          <p:cNvPr id="9" name="Picture 8">
            <a:extLst>
              <a:ext uri="{FF2B5EF4-FFF2-40B4-BE49-F238E27FC236}">
                <a16:creationId xmlns:a16="http://schemas.microsoft.com/office/drawing/2014/main" id="{C8212EE6-53BF-4468-8A40-4B8B2A3889EC}"/>
              </a:ext>
            </a:extLst>
          </p:cNvPr>
          <p:cNvPicPr>
            <a:picLocks noChangeAspect="1"/>
          </p:cNvPicPr>
          <p:nvPr/>
        </p:nvPicPr>
        <p:blipFill>
          <a:blip r:embed="rId3"/>
          <a:stretch>
            <a:fillRect/>
          </a:stretch>
        </p:blipFill>
        <p:spPr>
          <a:xfrm>
            <a:off x="4698979" y="1776893"/>
            <a:ext cx="3852825" cy="2674218"/>
          </a:xfrm>
          <a:prstGeom prst="rect">
            <a:avLst/>
          </a:prstGeom>
        </p:spPr>
      </p:pic>
      <p:pic>
        <p:nvPicPr>
          <p:cNvPr id="12" name="Picture 11">
            <a:hlinkClick r:id="rId4" action="ppaction://hlinksldjump"/>
            <a:extLst>
              <a:ext uri="{FF2B5EF4-FFF2-40B4-BE49-F238E27FC236}">
                <a16:creationId xmlns:a16="http://schemas.microsoft.com/office/drawing/2014/main" id="{988F8D64-2134-41D7-A3B5-F64DB9B072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95152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11</a:t>
            </a:fld>
            <a:endParaRPr lang="en-US" sz="1400" dirty="0">
              <a:solidFill>
                <a:srgbClr val="003C52"/>
              </a:solidFill>
            </a:endParaRPr>
          </a:p>
        </p:txBody>
      </p:sp>
      <p:pic>
        <p:nvPicPr>
          <p:cNvPr id="13" name="Picture 12">
            <a:extLst>
              <a:ext uri="{FF2B5EF4-FFF2-40B4-BE49-F238E27FC236}">
                <a16:creationId xmlns:a16="http://schemas.microsoft.com/office/drawing/2014/main" id="{B71F530A-5316-45A0-9E6A-57D77DC63D87}"/>
              </a:ext>
            </a:extLst>
          </p:cNvPr>
          <p:cNvPicPr>
            <a:picLocks noChangeAspect="1"/>
          </p:cNvPicPr>
          <p:nvPr/>
        </p:nvPicPr>
        <p:blipFill>
          <a:blip r:embed="rId2"/>
          <a:stretch>
            <a:fillRect/>
          </a:stretch>
        </p:blipFill>
        <p:spPr>
          <a:xfrm>
            <a:off x="162428" y="1219199"/>
            <a:ext cx="4343400" cy="1444839"/>
          </a:xfrm>
          <a:prstGeom prst="rect">
            <a:avLst/>
          </a:prstGeom>
        </p:spPr>
      </p:pic>
      <p:pic>
        <p:nvPicPr>
          <p:cNvPr id="15" name="Picture 14">
            <a:extLst>
              <a:ext uri="{FF2B5EF4-FFF2-40B4-BE49-F238E27FC236}">
                <a16:creationId xmlns:a16="http://schemas.microsoft.com/office/drawing/2014/main" id="{CB27B8A2-4F3A-4764-9F29-FC39512B8A63}"/>
              </a:ext>
            </a:extLst>
          </p:cNvPr>
          <p:cNvPicPr>
            <a:picLocks noChangeAspect="1"/>
          </p:cNvPicPr>
          <p:nvPr/>
        </p:nvPicPr>
        <p:blipFill>
          <a:blip r:embed="rId3"/>
          <a:stretch>
            <a:fillRect/>
          </a:stretch>
        </p:blipFill>
        <p:spPr>
          <a:xfrm>
            <a:off x="162428" y="2798756"/>
            <a:ext cx="4343400" cy="1771066"/>
          </a:xfrm>
          <a:prstGeom prst="rect">
            <a:avLst/>
          </a:prstGeom>
        </p:spPr>
      </p:pic>
      <p:pic>
        <p:nvPicPr>
          <p:cNvPr id="17" name="Picture 16">
            <a:extLst>
              <a:ext uri="{FF2B5EF4-FFF2-40B4-BE49-F238E27FC236}">
                <a16:creationId xmlns:a16="http://schemas.microsoft.com/office/drawing/2014/main" id="{E3CF322C-9B26-4FB6-BF80-28588F594BA6}"/>
              </a:ext>
            </a:extLst>
          </p:cNvPr>
          <p:cNvPicPr>
            <a:picLocks noChangeAspect="1"/>
          </p:cNvPicPr>
          <p:nvPr/>
        </p:nvPicPr>
        <p:blipFill>
          <a:blip r:embed="rId4"/>
          <a:stretch>
            <a:fillRect/>
          </a:stretch>
        </p:blipFill>
        <p:spPr>
          <a:xfrm>
            <a:off x="172024" y="4712366"/>
            <a:ext cx="4343400" cy="1760998"/>
          </a:xfrm>
          <a:prstGeom prst="rect">
            <a:avLst/>
          </a:prstGeom>
        </p:spPr>
      </p:pic>
      <p:pic>
        <p:nvPicPr>
          <p:cNvPr id="19" name="Picture 18">
            <a:extLst>
              <a:ext uri="{FF2B5EF4-FFF2-40B4-BE49-F238E27FC236}">
                <a16:creationId xmlns:a16="http://schemas.microsoft.com/office/drawing/2014/main" id="{D79A1A26-A678-4CB6-874B-B01DC6ED2285}"/>
              </a:ext>
            </a:extLst>
          </p:cNvPr>
          <p:cNvPicPr>
            <a:picLocks noChangeAspect="1"/>
          </p:cNvPicPr>
          <p:nvPr/>
        </p:nvPicPr>
        <p:blipFill>
          <a:blip r:embed="rId5"/>
          <a:stretch>
            <a:fillRect/>
          </a:stretch>
        </p:blipFill>
        <p:spPr>
          <a:xfrm>
            <a:off x="4644192" y="1219199"/>
            <a:ext cx="4343400" cy="1972122"/>
          </a:xfrm>
          <a:prstGeom prst="rect">
            <a:avLst/>
          </a:prstGeom>
        </p:spPr>
      </p:pic>
      <p:pic>
        <p:nvPicPr>
          <p:cNvPr id="21" name="Picture 20">
            <a:extLst>
              <a:ext uri="{FF2B5EF4-FFF2-40B4-BE49-F238E27FC236}">
                <a16:creationId xmlns:a16="http://schemas.microsoft.com/office/drawing/2014/main" id="{C64DF59C-148A-410B-99BD-AC3CCB3A2758}"/>
              </a:ext>
            </a:extLst>
          </p:cNvPr>
          <p:cNvPicPr>
            <a:picLocks noChangeAspect="1"/>
          </p:cNvPicPr>
          <p:nvPr/>
        </p:nvPicPr>
        <p:blipFill>
          <a:blip r:embed="rId6"/>
          <a:stretch>
            <a:fillRect/>
          </a:stretch>
        </p:blipFill>
        <p:spPr>
          <a:xfrm>
            <a:off x="4644192" y="3324846"/>
            <a:ext cx="4343400" cy="1973466"/>
          </a:xfrm>
          <a:prstGeom prst="rect">
            <a:avLst/>
          </a:prstGeom>
        </p:spPr>
      </p:pic>
      <p:pic>
        <p:nvPicPr>
          <p:cNvPr id="22" name="Picture 21">
            <a:hlinkClick r:id="rId7" action="ppaction://hlinksldjump"/>
            <a:extLst>
              <a:ext uri="{FF2B5EF4-FFF2-40B4-BE49-F238E27FC236}">
                <a16:creationId xmlns:a16="http://schemas.microsoft.com/office/drawing/2014/main" id="{AD3553CE-C5D2-4C4D-B8D3-A863DDFBCF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4165815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12</a:t>
            </a:fld>
            <a:endParaRPr lang="en-US" sz="1400" dirty="0">
              <a:solidFill>
                <a:srgbClr val="003C52"/>
              </a:solidFill>
            </a:endParaRPr>
          </a:p>
        </p:txBody>
      </p:sp>
      <p:pic>
        <p:nvPicPr>
          <p:cNvPr id="20" name="Picture 19">
            <a:hlinkClick r:id="rId2" action="ppaction://hlinksldjump"/>
            <a:extLst>
              <a:ext uri="{FF2B5EF4-FFF2-40B4-BE49-F238E27FC236}">
                <a16:creationId xmlns:a16="http://schemas.microsoft.com/office/drawing/2014/main" id="{98CD1EED-AAEC-4C25-9E77-277B6FDC9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12" name="Picture 11">
            <a:extLst>
              <a:ext uri="{FF2B5EF4-FFF2-40B4-BE49-F238E27FC236}">
                <a16:creationId xmlns:a16="http://schemas.microsoft.com/office/drawing/2014/main" id="{D49A1EF1-ECD1-4452-A482-D54726F9A146}"/>
              </a:ext>
            </a:extLst>
          </p:cNvPr>
          <p:cNvPicPr>
            <a:picLocks noChangeAspect="1"/>
          </p:cNvPicPr>
          <p:nvPr/>
        </p:nvPicPr>
        <p:blipFill>
          <a:blip r:embed="rId4"/>
          <a:stretch>
            <a:fillRect/>
          </a:stretch>
        </p:blipFill>
        <p:spPr>
          <a:xfrm>
            <a:off x="156409" y="1338055"/>
            <a:ext cx="4343400" cy="1459045"/>
          </a:xfrm>
          <a:prstGeom prst="rect">
            <a:avLst/>
          </a:prstGeom>
        </p:spPr>
      </p:pic>
      <p:pic>
        <p:nvPicPr>
          <p:cNvPr id="14" name="Picture 13">
            <a:extLst>
              <a:ext uri="{FF2B5EF4-FFF2-40B4-BE49-F238E27FC236}">
                <a16:creationId xmlns:a16="http://schemas.microsoft.com/office/drawing/2014/main" id="{42DD65CC-5B5F-4993-AB1A-C1BF4B37E46C}"/>
              </a:ext>
            </a:extLst>
          </p:cNvPr>
          <p:cNvPicPr>
            <a:picLocks noChangeAspect="1"/>
          </p:cNvPicPr>
          <p:nvPr/>
        </p:nvPicPr>
        <p:blipFill>
          <a:blip r:embed="rId5"/>
          <a:stretch>
            <a:fillRect/>
          </a:stretch>
        </p:blipFill>
        <p:spPr>
          <a:xfrm>
            <a:off x="156409" y="2989612"/>
            <a:ext cx="4343400" cy="919283"/>
          </a:xfrm>
          <a:prstGeom prst="rect">
            <a:avLst/>
          </a:prstGeom>
        </p:spPr>
      </p:pic>
      <p:pic>
        <p:nvPicPr>
          <p:cNvPr id="18" name="Picture 17">
            <a:extLst>
              <a:ext uri="{FF2B5EF4-FFF2-40B4-BE49-F238E27FC236}">
                <a16:creationId xmlns:a16="http://schemas.microsoft.com/office/drawing/2014/main" id="{52C4FDFD-3B3F-4CB2-8B86-8DE250C041F0}"/>
              </a:ext>
            </a:extLst>
          </p:cNvPr>
          <p:cNvPicPr>
            <a:picLocks noChangeAspect="1"/>
          </p:cNvPicPr>
          <p:nvPr/>
        </p:nvPicPr>
        <p:blipFill>
          <a:blip r:embed="rId6"/>
          <a:stretch>
            <a:fillRect/>
          </a:stretch>
        </p:blipFill>
        <p:spPr>
          <a:xfrm>
            <a:off x="156409" y="4101406"/>
            <a:ext cx="4343400" cy="1669890"/>
          </a:xfrm>
          <a:prstGeom prst="rect">
            <a:avLst/>
          </a:prstGeom>
        </p:spPr>
      </p:pic>
      <p:pic>
        <p:nvPicPr>
          <p:cNvPr id="22" name="Picture 21">
            <a:extLst>
              <a:ext uri="{FF2B5EF4-FFF2-40B4-BE49-F238E27FC236}">
                <a16:creationId xmlns:a16="http://schemas.microsoft.com/office/drawing/2014/main" id="{78F8DA55-3594-4CA0-8205-D04024302548}"/>
              </a:ext>
            </a:extLst>
          </p:cNvPr>
          <p:cNvPicPr>
            <a:picLocks noChangeAspect="1"/>
          </p:cNvPicPr>
          <p:nvPr/>
        </p:nvPicPr>
        <p:blipFill>
          <a:blip r:embed="rId7"/>
          <a:stretch>
            <a:fillRect/>
          </a:stretch>
        </p:blipFill>
        <p:spPr>
          <a:xfrm>
            <a:off x="4644191" y="1338055"/>
            <a:ext cx="4343400" cy="1774541"/>
          </a:xfrm>
          <a:prstGeom prst="rect">
            <a:avLst/>
          </a:prstGeom>
        </p:spPr>
      </p:pic>
      <p:pic>
        <p:nvPicPr>
          <p:cNvPr id="24" name="Picture 23">
            <a:extLst>
              <a:ext uri="{FF2B5EF4-FFF2-40B4-BE49-F238E27FC236}">
                <a16:creationId xmlns:a16="http://schemas.microsoft.com/office/drawing/2014/main" id="{232E508B-4A65-4844-A5E5-807A92250790}"/>
              </a:ext>
            </a:extLst>
          </p:cNvPr>
          <p:cNvPicPr>
            <a:picLocks noChangeAspect="1"/>
          </p:cNvPicPr>
          <p:nvPr/>
        </p:nvPicPr>
        <p:blipFill>
          <a:blip r:embed="rId8"/>
          <a:stretch>
            <a:fillRect/>
          </a:stretch>
        </p:blipFill>
        <p:spPr>
          <a:xfrm>
            <a:off x="4644191" y="3358293"/>
            <a:ext cx="4343400" cy="1880734"/>
          </a:xfrm>
          <a:prstGeom prst="rect">
            <a:avLst/>
          </a:prstGeom>
        </p:spPr>
      </p:pic>
    </p:spTree>
    <p:extLst>
      <p:ext uri="{BB962C8B-B14F-4D97-AF65-F5344CB8AC3E}">
        <p14:creationId xmlns:p14="http://schemas.microsoft.com/office/powerpoint/2010/main" val="3558182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13</a:t>
            </a:fld>
            <a:endParaRPr lang="en-US" sz="1400" dirty="0">
              <a:solidFill>
                <a:srgbClr val="003C52"/>
              </a:solidFill>
            </a:endParaRPr>
          </a:p>
        </p:txBody>
      </p:sp>
      <p:pic>
        <p:nvPicPr>
          <p:cNvPr id="19" name="Picture 18">
            <a:hlinkClick r:id="rId2" action="ppaction://hlinksldjump"/>
            <a:extLst>
              <a:ext uri="{FF2B5EF4-FFF2-40B4-BE49-F238E27FC236}">
                <a16:creationId xmlns:a16="http://schemas.microsoft.com/office/drawing/2014/main" id="{4F879D9A-EC55-4732-A592-0131A620F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4" name="Picture 3">
            <a:extLst>
              <a:ext uri="{FF2B5EF4-FFF2-40B4-BE49-F238E27FC236}">
                <a16:creationId xmlns:a16="http://schemas.microsoft.com/office/drawing/2014/main" id="{B672714F-221F-46CD-96A1-BFD44EB4D2E2}"/>
              </a:ext>
            </a:extLst>
          </p:cNvPr>
          <p:cNvPicPr>
            <a:picLocks noChangeAspect="1"/>
          </p:cNvPicPr>
          <p:nvPr/>
        </p:nvPicPr>
        <p:blipFill>
          <a:blip r:embed="rId4"/>
          <a:stretch>
            <a:fillRect/>
          </a:stretch>
        </p:blipFill>
        <p:spPr>
          <a:xfrm>
            <a:off x="180471" y="1363108"/>
            <a:ext cx="4343400" cy="1666654"/>
          </a:xfrm>
          <a:prstGeom prst="rect">
            <a:avLst/>
          </a:prstGeom>
        </p:spPr>
      </p:pic>
      <p:pic>
        <p:nvPicPr>
          <p:cNvPr id="6" name="Picture 5">
            <a:extLst>
              <a:ext uri="{FF2B5EF4-FFF2-40B4-BE49-F238E27FC236}">
                <a16:creationId xmlns:a16="http://schemas.microsoft.com/office/drawing/2014/main" id="{3EB85362-2BE9-44C0-9A30-AC527A4739EC}"/>
              </a:ext>
            </a:extLst>
          </p:cNvPr>
          <p:cNvPicPr>
            <a:picLocks noChangeAspect="1"/>
          </p:cNvPicPr>
          <p:nvPr/>
        </p:nvPicPr>
        <p:blipFill>
          <a:blip r:embed="rId5"/>
          <a:stretch>
            <a:fillRect/>
          </a:stretch>
        </p:blipFill>
        <p:spPr>
          <a:xfrm>
            <a:off x="180471" y="3228003"/>
            <a:ext cx="4343400" cy="1673139"/>
          </a:xfrm>
          <a:prstGeom prst="rect">
            <a:avLst/>
          </a:prstGeom>
        </p:spPr>
      </p:pic>
      <p:pic>
        <p:nvPicPr>
          <p:cNvPr id="12" name="Picture 11">
            <a:extLst>
              <a:ext uri="{FF2B5EF4-FFF2-40B4-BE49-F238E27FC236}">
                <a16:creationId xmlns:a16="http://schemas.microsoft.com/office/drawing/2014/main" id="{60444C0A-D7B8-45CC-9617-46F36E1B2536}"/>
              </a:ext>
            </a:extLst>
          </p:cNvPr>
          <p:cNvPicPr>
            <a:picLocks noChangeAspect="1"/>
          </p:cNvPicPr>
          <p:nvPr/>
        </p:nvPicPr>
        <p:blipFill>
          <a:blip r:embed="rId6"/>
          <a:stretch>
            <a:fillRect/>
          </a:stretch>
        </p:blipFill>
        <p:spPr>
          <a:xfrm>
            <a:off x="4645991" y="1363108"/>
            <a:ext cx="4343400" cy="1873459"/>
          </a:xfrm>
          <a:prstGeom prst="rect">
            <a:avLst/>
          </a:prstGeom>
        </p:spPr>
      </p:pic>
      <p:pic>
        <p:nvPicPr>
          <p:cNvPr id="15" name="Picture 14">
            <a:extLst>
              <a:ext uri="{FF2B5EF4-FFF2-40B4-BE49-F238E27FC236}">
                <a16:creationId xmlns:a16="http://schemas.microsoft.com/office/drawing/2014/main" id="{305AA785-9AD4-427D-841E-63018663A749}"/>
              </a:ext>
            </a:extLst>
          </p:cNvPr>
          <p:cNvPicPr>
            <a:picLocks noChangeAspect="1"/>
          </p:cNvPicPr>
          <p:nvPr/>
        </p:nvPicPr>
        <p:blipFill>
          <a:blip r:embed="rId7"/>
          <a:stretch>
            <a:fillRect/>
          </a:stretch>
        </p:blipFill>
        <p:spPr>
          <a:xfrm>
            <a:off x="4645991" y="3440627"/>
            <a:ext cx="4343400" cy="1867493"/>
          </a:xfrm>
          <a:prstGeom prst="rect">
            <a:avLst/>
          </a:prstGeom>
        </p:spPr>
      </p:pic>
    </p:spTree>
    <p:extLst>
      <p:ext uri="{BB962C8B-B14F-4D97-AF65-F5344CB8AC3E}">
        <p14:creationId xmlns:p14="http://schemas.microsoft.com/office/powerpoint/2010/main" val="2321563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14</a:t>
            </a:fld>
            <a:endParaRPr lang="en-US" sz="1400" dirty="0">
              <a:solidFill>
                <a:srgbClr val="003C52"/>
              </a:solidFill>
            </a:endParaRPr>
          </a:p>
        </p:txBody>
      </p:sp>
      <p:pic>
        <p:nvPicPr>
          <p:cNvPr id="14" name="Picture 13">
            <a:hlinkClick r:id="rId2" action="ppaction://hlinksldjump"/>
            <a:extLst>
              <a:ext uri="{FF2B5EF4-FFF2-40B4-BE49-F238E27FC236}">
                <a16:creationId xmlns:a16="http://schemas.microsoft.com/office/drawing/2014/main" id="{E379131D-38DC-4249-BD91-A75578ACD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6" name="Picture 5">
            <a:extLst>
              <a:ext uri="{FF2B5EF4-FFF2-40B4-BE49-F238E27FC236}">
                <a16:creationId xmlns:a16="http://schemas.microsoft.com/office/drawing/2014/main" id="{D51B2E36-D635-4B17-ABE7-7523861C21EF}"/>
              </a:ext>
            </a:extLst>
          </p:cNvPr>
          <p:cNvPicPr>
            <a:picLocks noChangeAspect="1"/>
          </p:cNvPicPr>
          <p:nvPr/>
        </p:nvPicPr>
        <p:blipFill>
          <a:blip r:embed="rId4"/>
          <a:stretch>
            <a:fillRect/>
          </a:stretch>
        </p:blipFill>
        <p:spPr>
          <a:xfrm>
            <a:off x="168441" y="1412647"/>
            <a:ext cx="4343400" cy="1560250"/>
          </a:xfrm>
          <a:prstGeom prst="rect">
            <a:avLst/>
          </a:prstGeom>
        </p:spPr>
      </p:pic>
      <p:pic>
        <p:nvPicPr>
          <p:cNvPr id="12" name="Picture 11">
            <a:extLst>
              <a:ext uri="{FF2B5EF4-FFF2-40B4-BE49-F238E27FC236}">
                <a16:creationId xmlns:a16="http://schemas.microsoft.com/office/drawing/2014/main" id="{B64FB4E0-1CED-4C17-8700-8E672CE61A9B}"/>
              </a:ext>
            </a:extLst>
          </p:cNvPr>
          <p:cNvPicPr>
            <a:picLocks noChangeAspect="1"/>
          </p:cNvPicPr>
          <p:nvPr/>
        </p:nvPicPr>
        <p:blipFill>
          <a:blip r:embed="rId5"/>
          <a:stretch>
            <a:fillRect/>
          </a:stretch>
        </p:blipFill>
        <p:spPr>
          <a:xfrm>
            <a:off x="168441" y="3229827"/>
            <a:ext cx="4343400" cy="1237364"/>
          </a:xfrm>
          <a:prstGeom prst="rect">
            <a:avLst/>
          </a:prstGeom>
        </p:spPr>
      </p:pic>
      <p:pic>
        <p:nvPicPr>
          <p:cNvPr id="16" name="Picture 15">
            <a:extLst>
              <a:ext uri="{FF2B5EF4-FFF2-40B4-BE49-F238E27FC236}">
                <a16:creationId xmlns:a16="http://schemas.microsoft.com/office/drawing/2014/main" id="{091FB449-1CAA-4C92-B41D-E4D0AC1B44A8}"/>
              </a:ext>
            </a:extLst>
          </p:cNvPr>
          <p:cNvPicPr>
            <a:picLocks noChangeAspect="1"/>
          </p:cNvPicPr>
          <p:nvPr/>
        </p:nvPicPr>
        <p:blipFill>
          <a:blip r:embed="rId6"/>
          <a:stretch>
            <a:fillRect/>
          </a:stretch>
        </p:blipFill>
        <p:spPr>
          <a:xfrm>
            <a:off x="4632159" y="1412647"/>
            <a:ext cx="4343400" cy="1669890"/>
          </a:xfrm>
          <a:prstGeom prst="rect">
            <a:avLst/>
          </a:prstGeom>
        </p:spPr>
      </p:pic>
    </p:spTree>
    <p:extLst>
      <p:ext uri="{BB962C8B-B14F-4D97-AF65-F5344CB8AC3E}">
        <p14:creationId xmlns:p14="http://schemas.microsoft.com/office/powerpoint/2010/main" val="3198181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5" name="Title 4">
            <a:extLst>
              <a:ext uri="{FF2B5EF4-FFF2-40B4-BE49-F238E27FC236}">
                <a16:creationId xmlns:a16="http://schemas.microsoft.com/office/drawing/2014/main" id="{E7D8B496-E7F9-41D6-B777-1B3F78396C67}"/>
              </a:ext>
            </a:extLst>
          </p:cNvPr>
          <p:cNvSpPr>
            <a:spLocks noGrp="1"/>
          </p:cNvSpPr>
          <p:nvPr>
            <p:ph type="title"/>
          </p:nvPr>
        </p:nvSpPr>
        <p:spPr/>
        <p:txBody>
          <a:bodyPr>
            <a:normAutofit/>
          </a:bodyPr>
          <a:lstStyle/>
          <a:p>
            <a:r>
              <a:rPr lang="en-US" sz="3200" cap="none" dirty="0"/>
              <a:t>Security Policies</a:t>
            </a:r>
            <a:br>
              <a:rPr lang="en-US" sz="3200" cap="none" dirty="0"/>
            </a:br>
            <a:r>
              <a:rPr lang="en-US" sz="3200" cap="none" dirty="0"/>
              <a:t> </a:t>
            </a:r>
            <a:endParaRPr lang="en-US" sz="2000" b="0" dirty="0"/>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15</a:t>
            </a:fld>
            <a:endParaRPr lang="en-US" sz="1400" dirty="0">
              <a:solidFill>
                <a:srgbClr val="003C52"/>
              </a:solidFill>
            </a:endParaRPr>
          </a:p>
        </p:txBody>
      </p:sp>
      <p:sp>
        <p:nvSpPr>
          <p:cNvPr id="10" name="TextBox 9">
            <a:extLst>
              <a:ext uri="{FF2B5EF4-FFF2-40B4-BE49-F238E27FC236}">
                <a16:creationId xmlns:a16="http://schemas.microsoft.com/office/drawing/2014/main" id="{DAA4A026-007E-585A-6583-6EE67FA92245}"/>
              </a:ext>
            </a:extLst>
          </p:cNvPr>
          <p:cNvSpPr txBox="1"/>
          <p:nvPr/>
        </p:nvSpPr>
        <p:spPr>
          <a:xfrm rot="10800000" flipV="1">
            <a:off x="760905" y="4944784"/>
            <a:ext cx="7660782" cy="923330"/>
          </a:xfrm>
          <a:prstGeom prst="rect">
            <a:avLst/>
          </a:prstGeom>
          <a:noFill/>
        </p:spPr>
        <p:txBody>
          <a:bodyPr wrap="square" lIns="91440" tIns="45720" rIns="91440" bIns="45720" rtlCol="0" anchor="t">
            <a:spAutoFit/>
          </a:bodyPr>
          <a:lstStyle/>
          <a:p>
            <a:r>
              <a:rPr lang="en-US" i="1" dirty="0">
                <a:solidFill>
                  <a:srgbClr val="000000"/>
                </a:solidFill>
                <a:latin typeface="Calibri"/>
                <a:cs typeface="Calibri"/>
              </a:rPr>
              <a:t>Includes a checklist of security policies, along with brief descriptions, that health centers may want to consider implementing to establish a proactive and resilient cybersecurity environment.</a:t>
            </a:r>
            <a:endParaRPr lang="en-US" dirty="0"/>
          </a:p>
        </p:txBody>
      </p:sp>
      <p:sp>
        <p:nvSpPr>
          <p:cNvPr id="9" name="TextBox 8">
            <a:extLst>
              <a:ext uri="{FF2B5EF4-FFF2-40B4-BE49-F238E27FC236}">
                <a16:creationId xmlns:a16="http://schemas.microsoft.com/office/drawing/2014/main" id="{8972088F-1041-CB65-0BC9-8135EE8BB6BA}"/>
              </a:ext>
            </a:extLst>
          </p:cNvPr>
          <p:cNvSpPr txBox="1"/>
          <p:nvPr/>
        </p:nvSpPr>
        <p:spPr>
          <a:xfrm>
            <a:off x="6610351" y="609600"/>
            <a:ext cx="2348753" cy="369332"/>
          </a:xfrm>
          <a:prstGeom prst="rect">
            <a:avLst/>
          </a:prstGeom>
          <a:noFill/>
        </p:spPr>
        <p:txBody>
          <a:bodyPr wrap="square" rtlCol="0">
            <a:spAutoFit/>
          </a:bodyPr>
          <a:lstStyle/>
          <a:p>
            <a:r>
              <a:rPr lang="en-US" b="1" dirty="0">
                <a:hlinkClick r:id="rId2" action="ppaction://hlinksldjump"/>
              </a:rPr>
              <a:t>Table of Contents</a:t>
            </a:r>
            <a:endParaRPr lang="en-US" b="1" dirty="0"/>
          </a:p>
        </p:txBody>
      </p:sp>
      <p:pic>
        <p:nvPicPr>
          <p:cNvPr id="11" name="Picture 10">
            <a:hlinkClick r:id="rId2" action="ppaction://hlinksldjump"/>
            <a:extLst>
              <a:ext uri="{FF2B5EF4-FFF2-40B4-BE49-F238E27FC236}">
                <a16:creationId xmlns:a16="http://schemas.microsoft.com/office/drawing/2014/main" id="{F178F6E5-A5EB-48FC-9F43-C664678F97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89090" name="Picture 2" descr="Design Information Security Policies the Right Way - BizzSecure">
            <a:extLst>
              <a:ext uri="{FF2B5EF4-FFF2-40B4-BE49-F238E27FC236}">
                <a16:creationId xmlns:a16="http://schemas.microsoft.com/office/drawing/2014/main" id="{5E825866-D0A3-471E-8C3D-E9407901D5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895" b="14870"/>
          <a:stretch/>
        </p:blipFill>
        <p:spPr bwMode="auto">
          <a:xfrm>
            <a:off x="722313" y="1261996"/>
            <a:ext cx="7772400" cy="305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222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16</a:t>
            </a:fld>
            <a:endParaRPr lang="en-US" sz="1400" dirty="0">
              <a:solidFill>
                <a:srgbClr val="003C52"/>
              </a:solidFill>
            </a:endParaRPr>
          </a:p>
        </p:txBody>
      </p:sp>
      <p:graphicFrame>
        <p:nvGraphicFramePr>
          <p:cNvPr id="13" name="Table 2">
            <a:extLst>
              <a:ext uri="{FF2B5EF4-FFF2-40B4-BE49-F238E27FC236}">
                <a16:creationId xmlns:a16="http://schemas.microsoft.com/office/drawing/2014/main" id="{5118A0F8-8C59-4EC4-B56B-6965CC0F1BB9}"/>
              </a:ext>
            </a:extLst>
          </p:cNvPr>
          <p:cNvGraphicFramePr>
            <a:graphicFrameLocks/>
          </p:cNvGraphicFramePr>
          <p:nvPr>
            <p:extLst>
              <p:ext uri="{D42A27DB-BD31-4B8C-83A1-F6EECF244321}">
                <p14:modId xmlns:p14="http://schemas.microsoft.com/office/powerpoint/2010/main" val="1236983106"/>
              </p:ext>
            </p:extLst>
          </p:nvPr>
        </p:nvGraphicFramePr>
        <p:xfrm>
          <a:off x="457200" y="1219198"/>
          <a:ext cx="8229600" cy="520635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527670">
                <a:tc>
                  <a:txBody>
                    <a:bodyPr/>
                    <a:lstStyle/>
                    <a:p>
                      <a:pPr marL="0" marR="0" lvl="0" indent="0" algn="ctr" rtl="0" eaLnBrk="1" fontAlgn="auto" latinLnBrk="0" hangingPunct="1">
                        <a:lnSpc>
                          <a:spcPct val="100000"/>
                        </a:lnSpc>
                        <a:spcBef>
                          <a:spcPts val="0"/>
                        </a:spcBef>
                        <a:spcAft>
                          <a:spcPts val="0"/>
                        </a:spcAft>
                        <a:buClrTx/>
                        <a:buSzTx/>
                        <a:buFontTx/>
                        <a:buNone/>
                      </a:pPr>
                      <a:r>
                        <a:rPr lang="en-US" sz="1800" dirty="0"/>
                        <a:t>CSTK </a:t>
                      </a:r>
                    </a:p>
                  </a:txBody>
                  <a:tcPr anchor="ctr"/>
                </a:tc>
                <a:tc>
                  <a:txBody>
                    <a:bodyPr/>
                    <a:lstStyle/>
                    <a:p>
                      <a:pPr algn="ctr"/>
                      <a:r>
                        <a:rPr lang="en-US" sz="1800" dirty="0"/>
                        <a:t>Security Policies</a:t>
                      </a:r>
                    </a:p>
                  </a:txBody>
                  <a:tcPr anchor="ctr"/>
                </a:tc>
                <a:extLst>
                  <a:ext uri="{0D108BD9-81ED-4DB2-BD59-A6C34878D82A}">
                    <a16:rowId xmlns:a16="http://schemas.microsoft.com/office/drawing/2014/main" val="2648335325"/>
                  </a:ext>
                </a:extLst>
              </a:tr>
              <a:tr h="4543994">
                <a:tc>
                  <a:txBody>
                    <a:bodyPr/>
                    <a:lstStyle/>
                    <a:p>
                      <a:pPr marL="0" indent="0" algn="l">
                        <a:buFont typeface="Arial" panose="020B0604020202020204" pitchFamily="34" charset="0"/>
                        <a:buNone/>
                      </a:pPr>
                      <a:r>
                        <a:rPr lang="en-US" sz="1800" b="1" i="0" u="none" dirty="0">
                          <a:effectLst/>
                          <a:hlinkClick r:id="rId2"/>
                        </a:rPr>
                        <a:t>Security Policies</a:t>
                      </a:r>
                      <a:endParaRPr lang="en-US" sz="1800" b="1" i="0" u="none" dirty="0">
                        <a:effectLst/>
                      </a:endParaRPr>
                    </a:p>
                    <a:p>
                      <a:pPr marL="0" indent="0" algn="l">
                        <a:buFont typeface="Arial" panose="020B0604020202020204" pitchFamily="34" charset="0"/>
                        <a:buNone/>
                      </a:pPr>
                      <a:endParaRPr lang="en-US" sz="1100" dirty="0"/>
                    </a:p>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Ø"/>
                      </a:pPr>
                      <a:r>
                        <a:rPr lang="en-US" sz="1700" b="0" i="0" u="none" kern="1200" dirty="0">
                          <a:solidFill>
                            <a:schemeClr val="dk1"/>
                          </a:solidFill>
                          <a:effectLst/>
                          <a:latin typeface="+mn-lt"/>
                          <a:ea typeface="+mn-ea"/>
                          <a:cs typeface="+mn-cs"/>
                        </a:rPr>
                        <a:t>This tab provides a checklist for several security policies that should be considered for implementation within an organization to maintain cybersecurity.</a:t>
                      </a:r>
                    </a:p>
                    <a:p>
                      <a:pPr marL="0" marR="0" lvl="0" indent="0" algn="l" rtl="0" eaLnBrk="1" fontAlgn="auto" latinLnBrk="0" hangingPunct="1">
                        <a:lnSpc>
                          <a:spcPct val="100000"/>
                        </a:lnSpc>
                        <a:spcBef>
                          <a:spcPts val="0"/>
                        </a:spcBef>
                        <a:spcAft>
                          <a:spcPts val="0"/>
                        </a:spcAft>
                        <a:buClrTx/>
                        <a:buSzTx/>
                        <a:buFont typeface="Wingdings" panose="05000000000000000000" pitchFamily="2" charset="2"/>
                        <a:buNone/>
                      </a:pPr>
                      <a:endParaRPr lang="en-US" sz="1700" b="0" i="0" u="none" kern="1200" dirty="0">
                        <a:solidFill>
                          <a:schemeClr val="dk1"/>
                        </a:solidFill>
                        <a:effectLst/>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Ø"/>
                      </a:pPr>
                      <a:r>
                        <a:rPr lang="en-US" sz="1700" b="0" i="0" u="none" kern="1200" dirty="0">
                          <a:solidFill>
                            <a:schemeClr val="dk1"/>
                          </a:solidFill>
                          <a:effectLst/>
                          <a:latin typeface="+mn-lt"/>
                          <a:ea typeface="+mn-ea"/>
                          <a:cs typeface="+mn-cs"/>
                        </a:rPr>
                        <a:t>Security policies provide a </a:t>
                      </a:r>
                      <a:r>
                        <a:rPr lang="en-US" sz="1700" b="0" i="0" kern="1200" dirty="0">
                          <a:solidFill>
                            <a:schemeClr val="dk1"/>
                          </a:solidFill>
                          <a:effectLst/>
                          <a:latin typeface="+mn-lt"/>
                          <a:ea typeface="+mn-ea"/>
                          <a:cs typeface="+mn-cs"/>
                        </a:rPr>
                        <a:t>roadmap for an organization's cyber security efforts, helping to create a proactive culture of security, reduce vulnerabilities, and protect sensitive information and assets.</a:t>
                      </a:r>
                    </a:p>
                    <a:p>
                      <a:pPr marL="0" marR="0" lvl="0" indent="0" algn="l" rtl="0" eaLnBrk="1" fontAlgn="auto" latinLnBrk="0" hangingPunct="1">
                        <a:lnSpc>
                          <a:spcPct val="100000"/>
                        </a:lnSpc>
                        <a:spcBef>
                          <a:spcPts val="0"/>
                        </a:spcBef>
                        <a:spcAft>
                          <a:spcPts val="0"/>
                        </a:spcAft>
                        <a:buClrTx/>
                        <a:buSzTx/>
                        <a:buFont typeface="Wingdings" panose="05000000000000000000" pitchFamily="2" charset="2"/>
                        <a:buNone/>
                      </a:pPr>
                      <a:endParaRPr lang="en-US" sz="1700" b="0" i="0" kern="1200" dirty="0">
                        <a:solidFill>
                          <a:schemeClr val="dk1"/>
                        </a:solidFill>
                        <a:effectLst/>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Ø"/>
                      </a:pPr>
                      <a:r>
                        <a:rPr lang="en-US" sz="1700" b="0" i="0" kern="1200" dirty="0">
                          <a:solidFill>
                            <a:schemeClr val="dk1"/>
                          </a:solidFill>
                          <a:effectLst/>
                          <a:latin typeface="+mn-lt"/>
                          <a:ea typeface="+mn-ea"/>
                          <a:cs typeface="+mn-cs"/>
                        </a:rPr>
                        <a:t>A dropdown list is available for the column “Is Policy Completed?”</a:t>
                      </a:r>
                    </a:p>
                    <a:p>
                      <a:pPr marL="0" marR="0" lvl="0" indent="0" algn="l" rtl="0" eaLnBrk="1" fontAlgn="auto" latinLnBrk="0" hangingPunct="1">
                        <a:lnSpc>
                          <a:spcPct val="100000"/>
                        </a:lnSpc>
                        <a:spcBef>
                          <a:spcPts val="0"/>
                        </a:spcBef>
                        <a:spcAft>
                          <a:spcPts val="0"/>
                        </a:spcAft>
                        <a:buClrTx/>
                        <a:buSzTx/>
                        <a:buFont typeface="Wingdings" panose="05000000000000000000" pitchFamily="2" charset="2"/>
                        <a:buNone/>
                      </a:pPr>
                      <a:endParaRPr lang="en-US" sz="1700" b="0" i="0" kern="1200" dirty="0">
                        <a:solidFill>
                          <a:schemeClr val="dk1"/>
                        </a:solidFill>
                        <a:effectLst/>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Wingdings" panose="05000000000000000000" pitchFamily="2" charset="2"/>
                        <a:buChar char="§"/>
                      </a:pPr>
                      <a:r>
                        <a:rPr lang="en-US" sz="1700" b="0" i="0" u="none" kern="1200" dirty="0">
                          <a:solidFill>
                            <a:schemeClr val="dk1"/>
                          </a:solidFill>
                          <a:effectLst/>
                          <a:latin typeface="+mn-lt"/>
                          <a:ea typeface="+mn-ea"/>
                          <a:cs typeface="+mn-cs"/>
                        </a:rPr>
                        <a:t>Policies developed by: </a:t>
                      </a:r>
                      <a:r>
                        <a:rPr lang="en-US" sz="1700" b="0" i="0" u="none" kern="1200" dirty="0">
                          <a:solidFill>
                            <a:schemeClr val="dk1"/>
                          </a:solidFill>
                          <a:effectLst/>
                          <a:latin typeface="+mn-lt"/>
                          <a:ea typeface="+mn-ea"/>
                          <a:cs typeface="+mn-cs"/>
                          <a:hlinkClick r:id="rId3"/>
                        </a:rPr>
                        <a:t>Online Business Systems</a:t>
                      </a:r>
                      <a:endParaRPr lang="en-US" sz="1700" b="0" i="0" u="none"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pic>
        <p:nvPicPr>
          <p:cNvPr id="9" name="Picture 8">
            <a:hlinkClick r:id="rId4" action="ppaction://hlinksldjump"/>
            <a:extLst>
              <a:ext uri="{FF2B5EF4-FFF2-40B4-BE49-F238E27FC236}">
                <a16:creationId xmlns:a16="http://schemas.microsoft.com/office/drawing/2014/main" id="{CEA993AB-8561-4A9C-B44E-D63DAC23DD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3" name="Picture 2">
            <a:extLst>
              <a:ext uri="{FF2B5EF4-FFF2-40B4-BE49-F238E27FC236}">
                <a16:creationId xmlns:a16="http://schemas.microsoft.com/office/drawing/2014/main" id="{B01164DD-115E-4F93-A182-BEAADBC8C5CA}"/>
              </a:ext>
            </a:extLst>
          </p:cNvPr>
          <p:cNvPicPr>
            <a:picLocks noChangeAspect="1"/>
          </p:cNvPicPr>
          <p:nvPr/>
        </p:nvPicPr>
        <p:blipFill>
          <a:blip r:embed="rId6"/>
          <a:stretch>
            <a:fillRect/>
          </a:stretch>
        </p:blipFill>
        <p:spPr>
          <a:xfrm>
            <a:off x="4683421" y="2299077"/>
            <a:ext cx="3869191" cy="1585077"/>
          </a:xfrm>
          <a:prstGeom prst="rect">
            <a:avLst/>
          </a:prstGeom>
        </p:spPr>
      </p:pic>
      <p:pic>
        <p:nvPicPr>
          <p:cNvPr id="4" name="Picture 3">
            <a:extLst>
              <a:ext uri="{FF2B5EF4-FFF2-40B4-BE49-F238E27FC236}">
                <a16:creationId xmlns:a16="http://schemas.microsoft.com/office/drawing/2014/main" id="{CD40B17B-3A61-4620-A87A-EA4BF6B86237}"/>
              </a:ext>
            </a:extLst>
          </p:cNvPr>
          <p:cNvPicPr>
            <a:picLocks noChangeAspect="1"/>
          </p:cNvPicPr>
          <p:nvPr/>
        </p:nvPicPr>
        <p:blipFill>
          <a:blip r:embed="rId7"/>
          <a:stretch>
            <a:fillRect/>
          </a:stretch>
        </p:blipFill>
        <p:spPr>
          <a:xfrm>
            <a:off x="4693099" y="4518731"/>
            <a:ext cx="3839417" cy="881178"/>
          </a:xfrm>
          <a:prstGeom prst="rect">
            <a:avLst/>
          </a:prstGeom>
        </p:spPr>
      </p:pic>
    </p:spTree>
    <p:extLst>
      <p:ext uri="{BB962C8B-B14F-4D97-AF65-F5344CB8AC3E}">
        <p14:creationId xmlns:p14="http://schemas.microsoft.com/office/powerpoint/2010/main" val="3517965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17</a:t>
            </a:fld>
            <a:endParaRPr lang="en-US" sz="1400" dirty="0">
              <a:solidFill>
                <a:srgbClr val="003C52"/>
              </a:solidFill>
            </a:endParaRPr>
          </a:p>
        </p:txBody>
      </p:sp>
      <p:graphicFrame>
        <p:nvGraphicFramePr>
          <p:cNvPr id="11" name="Table 11">
            <a:extLst>
              <a:ext uri="{FF2B5EF4-FFF2-40B4-BE49-F238E27FC236}">
                <a16:creationId xmlns:a16="http://schemas.microsoft.com/office/drawing/2014/main" id="{7D8CBB7D-B20A-4824-A5EB-A77AF9064AD1}"/>
              </a:ext>
            </a:extLst>
          </p:cNvPr>
          <p:cNvGraphicFramePr>
            <a:graphicFrameLocks noGrp="1"/>
          </p:cNvGraphicFramePr>
          <p:nvPr>
            <p:extLst>
              <p:ext uri="{D42A27DB-BD31-4B8C-83A1-F6EECF244321}">
                <p14:modId xmlns:p14="http://schemas.microsoft.com/office/powerpoint/2010/main" val="3092022076"/>
              </p:ext>
            </p:extLst>
          </p:nvPr>
        </p:nvGraphicFramePr>
        <p:xfrm>
          <a:off x="715879" y="1430470"/>
          <a:ext cx="7712242" cy="4892040"/>
        </p:xfrm>
        <a:graphic>
          <a:graphicData uri="http://schemas.openxmlformats.org/drawingml/2006/table">
            <a:tbl>
              <a:tblPr firstRow="1" bandRow="1">
                <a:tableStyleId>{5C22544A-7EE6-4342-B048-85BDC9FD1C3A}</a:tableStyleId>
              </a:tblPr>
              <a:tblGrid>
                <a:gridCol w="3856121">
                  <a:extLst>
                    <a:ext uri="{9D8B030D-6E8A-4147-A177-3AD203B41FA5}">
                      <a16:colId xmlns:a16="http://schemas.microsoft.com/office/drawing/2014/main" val="4111612027"/>
                    </a:ext>
                  </a:extLst>
                </a:gridCol>
                <a:gridCol w="3856121">
                  <a:extLst>
                    <a:ext uri="{9D8B030D-6E8A-4147-A177-3AD203B41FA5}">
                      <a16:colId xmlns:a16="http://schemas.microsoft.com/office/drawing/2014/main" val="3266845014"/>
                    </a:ext>
                  </a:extLst>
                </a:gridCol>
              </a:tblGrid>
              <a:tr h="0">
                <a:tc>
                  <a:txBody>
                    <a:bodyPr/>
                    <a:lstStyle/>
                    <a:p>
                      <a:pPr algn="ctr"/>
                      <a:r>
                        <a:rPr lang="en-US" sz="1800" dirty="0"/>
                        <a:t>Security Policy/Procedure</a:t>
                      </a:r>
                    </a:p>
                  </a:txBody>
                  <a:tcPr marT="91440" marB="91440"/>
                </a:tc>
                <a:tc>
                  <a:txBody>
                    <a:bodyPr/>
                    <a:lstStyle/>
                    <a:p>
                      <a:pPr algn="ctr"/>
                      <a:r>
                        <a:rPr lang="en-US" sz="1800" dirty="0"/>
                        <a:t>Description</a:t>
                      </a:r>
                    </a:p>
                  </a:txBody>
                  <a:tcPr marT="91440" marB="91440"/>
                </a:tc>
                <a:extLst>
                  <a:ext uri="{0D108BD9-81ED-4DB2-BD59-A6C34878D82A}">
                    <a16:rowId xmlns:a16="http://schemas.microsoft.com/office/drawing/2014/main" val="1067393176"/>
                  </a:ext>
                </a:extLst>
              </a:tr>
              <a:tr h="369631">
                <a:tc>
                  <a:txBody>
                    <a:bodyPr/>
                    <a:lstStyle/>
                    <a:p>
                      <a:pPr algn="l" fontAlgn="t"/>
                      <a:r>
                        <a:rPr lang="en-US" sz="1100" b="0" i="0" u="none" strike="noStrike" dirty="0">
                          <a:solidFill>
                            <a:srgbClr val="000000"/>
                          </a:solidFill>
                          <a:effectLst/>
                          <a:latin typeface="Calibri" panose="020F0502020204030204" pitchFamily="34" charset="0"/>
                        </a:rPr>
                        <a:t>Acceptable Use Policy</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The Acceptable Use Policy outlines the acceptable use of information resources, including workstations, information systems, applications, equipment, or other resources that may store confidential information.</a:t>
                      </a:r>
                    </a:p>
                  </a:txBody>
                  <a:tcPr marT="91440" marB="91440"/>
                </a:tc>
                <a:extLst>
                  <a:ext uri="{0D108BD9-81ED-4DB2-BD59-A6C34878D82A}">
                    <a16:rowId xmlns:a16="http://schemas.microsoft.com/office/drawing/2014/main" val="112635416"/>
                  </a:ext>
                </a:extLst>
              </a:tr>
              <a:tr h="301181">
                <a:tc>
                  <a:txBody>
                    <a:bodyPr/>
                    <a:lstStyle/>
                    <a:p>
                      <a:pPr algn="l" fontAlgn="t"/>
                      <a:r>
                        <a:rPr lang="en-US" sz="1100" b="0" i="0" u="none" strike="noStrike" dirty="0">
                          <a:solidFill>
                            <a:srgbClr val="000000"/>
                          </a:solidFill>
                          <a:effectLst/>
                          <a:latin typeface="Calibri" panose="020F0502020204030204" pitchFamily="34" charset="0"/>
                        </a:rPr>
                        <a:t>Asset and Data Management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Asset and Data Management Policy establishes requirement for the management of data and assets. The recording, documenting, classifying, and maintenance of data and assets is critical for protecting the confidentiality, integrity, and availability of confidential data and organizational data.</a:t>
                      </a:r>
                    </a:p>
                  </a:txBody>
                  <a:tcPr marT="91440" marB="91440"/>
                </a:tc>
                <a:extLst>
                  <a:ext uri="{0D108BD9-81ED-4DB2-BD59-A6C34878D82A}">
                    <a16:rowId xmlns:a16="http://schemas.microsoft.com/office/drawing/2014/main" val="4019917586"/>
                  </a:ext>
                </a:extLst>
              </a:tr>
              <a:tr h="301181">
                <a:tc>
                  <a:txBody>
                    <a:bodyPr/>
                    <a:lstStyle/>
                    <a:p>
                      <a:pPr algn="l" fontAlgn="t"/>
                      <a:r>
                        <a:rPr lang="en-US" sz="1100" b="0" i="0" u="none" strike="noStrike" dirty="0">
                          <a:solidFill>
                            <a:srgbClr val="000000"/>
                          </a:solidFill>
                          <a:effectLst/>
                          <a:latin typeface="Calibri" panose="020F0502020204030204" pitchFamily="34" charset="0"/>
                        </a:rPr>
                        <a:t>Business Continuity and Disaster Recovery Plan Policy</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Business Continuity and Disaster Recovery Policy serves as a basis for the Business Continuity and Disaster Recovery Plan (BC/DR Plan) for handling responses to system emergencies involving confidential data, including electronic protected health information (ePHI).</a:t>
                      </a:r>
                    </a:p>
                  </a:txBody>
                  <a:tcPr marT="91440" marB="91440"/>
                </a:tc>
                <a:extLst>
                  <a:ext uri="{0D108BD9-81ED-4DB2-BD59-A6C34878D82A}">
                    <a16:rowId xmlns:a16="http://schemas.microsoft.com/office/drawing/2014/main" val="2107733093"/>
                  </a:ext>
                </a:extLst>
              </a:tr>
              <a:tr h="369631">
                <a:tc>
                  <a:txBody>
                    <a:bodyPr/>
                    <a:lstStyle/>
                    <a:p>
                      <a:pPr algn="l" fontAlgn="t"/>
                      <a:r>
                        <a:rPr lang="en-US" sz="1100" b="0" i="0" u="none" strike="noStrike" dirty="0">
                          <a:solidFill>
                            <a:srgbClr val="000000"/>
                          </a:solidFill>
                          <a:effectLst/>
                          <a:latin typeface="Calibri" panose="020F0502020204030204" pitchFamily="34" charset="0"/>
                        </a:rPr>
                        <a:t>BYOD Policy Template</a:t>
                      </a:r>
                      <a:br>
                        <a:rPr lang="en-US" sz="1100" b="0" i="0" u="none" strike="noStrike" dirty="0">
                          <a:solidFill>
                            <a:srgbClr val="000000"/>
                          </a:solidFill>
                          <a:effectLst/>
                          <a:latin typeface="Calibri" panose="020F0502020204030204" pitchFamily="34" charset="0"/>
                        </a:rPr>
                      </a:br>
                      <a:endParaRPr lang="en-US" sz="1100" b="0" i="0" u="none" strike="noStrike" dirty="0">
                        <a:solidFill>
                          <a:srgbClr val="000000"/>
                        </a:solidFill>
                        <a:effectLst/>
                        <a:latin typeface="Calibri" panose="020F0502020204030204" pitchFamily="34" charset="0"/>
                      </a:endParaRP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The Bring Your Own Device (BYOD) Policy establishes practices and requirements for the safe use of all personal devices when accessing the corporate network.</a:t>
                      </a:r>
                    </a:p>
                  </a:txBody>
                  <a:tcPr marT="91440" marB="91440"/>
                </a:tc>
                <a:extLst>
                  <a:ext uri="{0D108BD9-81ED-4DB2-BD59-A6C34878D82A}">
                    <a16:rowId xmlns:a16="http://schemas.microsoft.com/office/drawing/2014/main" val="3094166381"/>
                  </a:ext>
                </a:extLst>
              </a:tr>
              <a:tr h="438081">
                <a:tc>
                  <a:txBody>
                    <a:bodyPr/>
                    <a:lstStyle/>
                    <a:p>
                      <a:pPr algn="l" fontAlgn="t"/>
                      <a:r>
                        <a:rPr lang="en-US" sz="1100" b="0" i="0" u="none" strike="noStrike" dirty="0">
                          <a:solidFill>
                            <a:srgbClr val="000000"/>
                          </a:solidFill>
                          <a:effectLst/>
                          <a:latin typeface="Calibri" panose="020F0502020204030204" pitchFamily="34" charset="0"/>
                        </a:rPr>
                        <a:t>Device and Media Controls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The Device and Media Controls Policy governs the receipt and removal of hardware and electronic media that contain confidential data, including ePHI, in and out of organizational facilities and movement within facilities.</a:t>
                      </a:r>
                    </a:p>
                  </a:txBody>
                  <a:tcPr marT="91440" marB="91440"/>
                </a:tc>
                <a:extLst>
                  <a:ext uri="{0D108BD9-81ED-4DB2-BD59-A6C34878D82A}">
                    <a16:rowId xmlns:a16="http://schemas.microsoft.com/office/drawing/2014/main" val="282178248"/>
                  </a:ext>
                </a:extLst>
              </a:tr>
            </a:tbl>
          </a:graphicData>
        </a:graphic>
      </p:graphicFrame>
      <p:pic>
        <p:nvPicPr>
          <p:cNvPr id="9" name="Picture 8">
            <a:hlinkClick r:id="rId2" action="ppaction://hlinksldjump"/>
            <a:extLst>
              <a:ext uri="{FF2B5EF4-FFF2-40B4-BE49-F238E27FC236}">
                <a16:creationId xmlns:a16="http://schemas.microsoft.com/office/drawing/2014/main" id="{8706C007-3BC9-4BDB-924E-1A7EA257A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4185486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18</a:t>
            </a:fld>
            <a:endParaRPr lang="en-US" sz="1400" dirty="0">
              <a:solidFill>
                <a:srgbClr val="003C52"/>
              </a:solidFill>
            </a:endParaRPr>
          </a:p>
        </p:txBody>
      </p:sp>
      <p:graphicFrame>
        <p:nvGraphicFramePr>
          <p:cNvPr id="11" name="Table 11">
            <a:extLst>
              <a:ext uri="{FF2B5EF4-FFF2-40B4-BE49-F238E27FC236}">
                <a16:creationId xmlns:a16="http://schemas.microsoft.com/office/drawing/2014/main" id="{7D8CBB7D-B20A-4824-A5EB-A77AF9064AD1}"/>
              </a:ext>
            </a:extLst>
          </p:cNvPr>
          <p:cNvGraphicFramePr>
            <a:graphicFrameLocks noGrp="1"/>
          </p:cNvGraphicFramePr>
          <p:nvPr>
            <p:extLst>
              <p:ext uri="{D42A27DB-BD31-4B8C-83A1-F6EECF244321}">
                <p14:modId xmlns:p14="http://schemas.microsoft.com/office/powerpoint/2010/main" val="1943742742"/>
              </p:ext>
            </p:extLst>
          </p:nvPr>
        </p:nvGraphicFramePr>
        <p:xfrm>
          <a:off x="749495" y="1342952"/>
          <a:ext cx="7645010" cy="4683254"/>
        </p:xfrm>
        <a:graphic>
          <a:graphicData uri="http://schemas.openxmlformats.org/drawingml/2006/table">
            <a:tbl>
              <a:tblPr firstRow="1" bandRow="1">
                <a:tableStyleId>{5C22544A-7EE6-4342-B048-85BDC9FD1C3A}</a:tableStyleId>
              </a:tblPr>
              <a:tblGrid>
                <a:gridCol w="3822505">
                  <a:extLst>
                    <a:ext uri="{9D8B030D-6E8A-4147-A177-3AD203B41FA5}">
                      <a16:colId xmlns:a16="http://schemas.microsoft.com/office/drawing/2014/main" val="4111612027"/>
                    </a:ext>
                  </a:extLst>
                </a:gridCol>
                <a:gridCol w="3822505">
                  <a:extLst>
                    <a:ext uri="{9D8B030D-6E8A-4147-A177-3AD203B41FA5}">
                      <a16:colId xmlns:a16="http://schemas.microsoft.com/office/drawing/2014/main" val="3266845014"/>
                    </a:ext>
                  </a:extLst>
                </a:gridCol>
              </a:tblGrid>
              <a:tr h="351937">
                <a:tc>
                  <a:txBody>
                    <a:bodyPr/>
                    <a:lstStyle/>
                    <a:p>
                      <a:pPr lvl="0" algn="ctr">
                        <a:lnSpc>
                          <a:spcPct val="100000"/>
                        </a:lnSpc>
                        <a:spcBef>
                          <a:spcPts val="0"/>
                        </a:spcBef>
                        <a:spcAft>
                          <a:spcPts val="0"/>
                        </a:spcAft>
                        <a:buNone/>
                      </a:pPr>
                      <a:r>
                        <a:rPr lang="en-US" sz="1800" b="1" i="0" u="none" strike="noStrike" noProof="0" dirty="0">
                          <a:solidFill>
                            <a:srgbClr val="FFFFFF"/>
                          </a:solidFill>
                          <a:latin typeface="Calibri"/>
                        </a:rPr>
                        <a:t>Security Policy/Procedure</a:t>
                      </a:r>
                    </a:p>
                  </a:txBody>
                  <a:tcPr marT="91440" marB="91440"/>
                </a:tc>
                <a:tc>
                  <a:txBody>
                    <a:bodyPr/>
                    <a:lstStyle/>
                    <a:p>
                      <a:pPr algn="ctr"/>
                      <a:r>
                        <a:rPr lang="en-US" sz="1800" dirty="0"/>
                        <a:t>Description</a:t>
                      </a:r>
                    </a:p>
                  </a:txBody>
                  <a:tcPr marT="91440" marB="91440"/>
                </a:tc>
                <a:extLst>
                  <a:ext uri="{0D108BD9-81ED-4DB2-BD59-A6C34878D82A}">
                    <a16:rowId xmlns:a16="http://schemas.microsoft.com/office/drawing/2014/main" val="1067393176"/>
                  </a:ext>
                </a:extLst>
              </a:tr>
              <a:tr h="527905">
                <a:tc>
                  <a:txBody>
                    <a:bodyPr/>
                    <a:lstStyle/>
                    <a:p>
                      <a:pPr algn="l" fontAlgn="t"/>
                      <a:r>
                        <a:rPr lang="en-US" sz="1100" b="0" i="0" u="none" strike="noStrike" dirty="0">
                          <a:solidFill>
                            <a:srgbClr val="000000"/>
                          </a:solidFill>
                          <a:effectLst/>
                          <a:latin typeface="Calibri" panose="020F0502020204030204" pitchFamily="34" charset="0"/>
                        </a:rPr>
                        <a:t>Facility Access Policy Template</a:t>
                      </a:r>
                      <a:br>
                        <a:rPr lang="en-US" sz="1100" b="0" i="0" u="none" strike="noStrike" dirty="0">
                          <a:solidFill>
                            <a:srgbClr val="000000"/>
                          </a:solidFill>
                          <a:effectLst/>
                          <a:latin typeface="Calibri" panose="020F0502020204030204" pitchFamily="34" charset="0"/>
                        </a:rPr>
                      </a:br>
                      <a:endParaRPr lang="en-US" sz="1100" b="0" i="0" u="none" strike="noStrike" dirty="0">
                        <a:solidFill>
                          <a:srgbClr val="000000"/>
                        </a:solidFill>
                        <a:effectLst/>
                        <a:latin typeface="Calibri" panose="020F0502020204030204" pitchFamily="34" charset="0"/>
                      </a:endParaRP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The Facility Access Policy details how physical access to the organization’s facilities and applications is controlled, while ensuring properly authorized access is allowed.</a:t>
                      </a:r>
                    </a:p>
                  </a:txBody>
                  <a:tcPr marT="91440" marB="91440"/>
                </a:tc>
                <a:extLst>
                  <a:ext uri="{0D108BD9-81ED-4DB2-BD59-A6C34878D82A}">
                    <a16:rowId xmlns:a16="http://schemas.microsoft.com/office/drawing/2014/main" val="112635416"/>
                  </a:ext>
                </a:extLst>
              </a:tr>
              <a:tr h="527905">
                <a:tc>
                  <a:txBody>
                    <a:bodyPr/>
                    <a:lstStyle/>
                    <a:p>
                      <a:pPr algn="l" fontAlgn="t"/>
                      <a:r>
                        <a:rPr lang="en-US" sz="1100" b="0" i="0" u="none" strike="noStrike" dirty="0">
                          <a:solidFill>
                            <a:srgbClr val="000000"/>
                          </a:solidFill>
                          <a:effectLst/>
                          <a:latin typeface="Calibri" panose="020F0502020204030204" pitchFamily="34" charset="0"/>
                        </a:rPr>
                        <a:t>Identity Management and Access Control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The Identity Management and Access Control Policy governs Workforce Member access to information resources, including systems, workstations, and confidential data.</a:t>
                      </a:r>
                    </a:p>
                  </a:txBody>
                  <a:tcPr marT="91440" marB="91440"/>
                </a:tc>
                <a:extLst>
                  <a:ext uri="{0D108BD9-81ED-4DB2-BD59-A6C34878D82A}">
                    <a16:rowId xmlns:a16="http://schemas.microsoft.com/office/drawing/2014/main" val="2583067101"/>
                  </a:ext>
                </a:extLst>
              </a:tr>
              <a:tr h="527905">
                <a:tc>
                  <a:txBody>
                    <a:bodyPr/>
                    <a:lstStyle/>
                    <a:p>
                      <a:pPr algn="l" fontAlgn="t"/>
                      <a:r>
                        <a:rPr lang="en-US" sz="1100" b="0" i="0" u="none" strike="noStrike" dirty="0">
                          <a:solidFill>
                            <a:srgbClr val="000000"/>
                          </a:solidFill>
                          <a:effectLst/>
                          <a:latin typeface="Calibri" panose="020F0502020204030204" pitchFamily="34" charset="0"/>
                        </a:rPr>
                        <a:t>Information Security Program Management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The Information Security Program Policy establishes an organizational wide information system security program and sets forth governance and other general program requirements.</a:t>
                      </a:r>
                    </a:p>
                  </a:txBody>
                  <a:tcPr marT="91440" marB="91440"/>
                </a:tc>
                <a:extLst>
                  <a:ext uri="{0D108BD9-81ED-4DB2-BD59-A6C34878D82A}">
                    <a16:rowId xmlns:a16="http://schemas.microsoft.com/office/drawing/2014/main" val="4019917586"/>
                  </a:ext>
                </a:extLst>
              </a:tr>
              <a:tr h="527905">
                <a:tc>
                  <a:txBody>
                    <a:bodyPr/>
                    <a:lstStyle/>
                    <a:p>
                      <a:pPr algn="l" fontAlgn="t"/>
                      <a:r>
                        <a:rPr lang="en-US" sz="1100" b="0" i="0" u="none" strike="noStrike" dirty="0">
                          <a:solidFill>
                            <a:srgbClr val="000000"/>
                          </a:solidFill>
                          <a:effectLst/>
                          <a:latin typeface="Calibri" panose="020F0502020204030204" pitchFamily="34" charset="0"/>
                        </a:rPr>
                        <a:t>Logging and Monitoring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This Policy governs logging which will take place on the network, system, and application level to monitor login, access, activity, and movement of data.</a:t>
                      </a:r>
                    </a:p>
                  </a:txBody>
                  <a:tcPr marT="91440" marB="91440"/>
                </a:tc>
                <a:extLst>
                  <a:ext uri="{0D108BD9-81ED-4DB2-BD59-A6C34878D82A}">
                    <a16:rowId xmlns:a16="http://schemas.microsoft.com/office/drawing/2014/main" val="2107733093"/>
                  </a:ext>
                </a:extLst>
              </a:tr>
              <a:tr h="741427">
                <a:tc>
                  <a:txBody>
                    <a:bodyPr/>
                    <a:lstStyle/>
                    <a:p>
                      <a:pPr algn="l" fontAlgn="t"/>
                      <a:r>
                        <a:rPr lang="en-US" sz="1100" b="0" i="0" u="none" strike="noStrike" dirty="0">
                          <a:solidFill>
                            <a:srgbClr val="000000"/>
                          </a:solidFill>
                          <a:effectLst/>
                          <a:latin typeface="Calibri" panose="020F0502020204030204" pitchFamily="34" charset="0"/>
                        </a:rPr>
                        <a:t>Remote Access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Remote Work and Access Policy sets forth requirements and acceptable criteria for remote access to the organization’s network, information systems, and assets.</a:t>
                      </a:r>
                    </a:p>
                  </a:txBody>
                  <a:tcPr marT="91440" marB="91440"/>
                </a:tc>
                <a:extLst>
                  <a:ext uri="{0D108BD9-81ED-4DB2-BD59-A6C34878D82A}">
                    <a16:rowId xmlns:a16="http://schemas.microsoft.com/office/drawing/2014/main" val="3094166381"/>
                  </a:ext>
                </a:extLst>
              </a:tr>
              <a:tr h="741427">
                <a:tc>
                  <a:txBody>
                    <a:bodyPr/>
                    <a:lstStyle/>
                    <a:p>
                      <a:pPr algn="l" fontAlgn="t"/>
                      <a:r>
                        <a:rPr lang="en-US" sz="1100" b="0" i="0" u="none" strike="noStrike" dirty="0">
                          <a:solidFill>
                            <a:srgbClr val="000000"/>
                          </a:solidFill>
                          <a:effectLst/>
                          <a:latin typeface="Calibri" panose="020F0502020204030204" pitchFamily="34" charset="0"/>
                        </a:rPr>
                        <a:t>Security Awareness and Training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This Policy outlines scope, responsibilities, processes associated with security awareness training, privacy, and cyber security awareness and training.</a:t>
                      </a:r>
                    </a:p>
                  </a:txBody>
                  <a:tcPr marT="91440" marB="91440"/>
                </a:tc>
                <a:extLst>
                  <a:ext uri="{0D108BD9-81ED-4DB2-BD59-A6C34878D82A}">
                    <a16:rowId xmlns:a16="http://schemas.microsoft.com/office/drawing/2014/main" val="1993781698"/>
                  </a:ext>
                </a:extLst>
              </a:tr>
            </a:tbl>
          </a:graphicData>
        </a:graphic>
      </p:graphicFrame>
      <p:pic>
        <p:nvPicPr>
          <p:cNvPr id="9" name="Picture 8">
            <a:hlinkClick r:id="rId2" action="ppaction://hlinksldjump"/>
            <a:extLst>
              <a:ext uri="{FF2B5EF4-FFF2-40B4-BE49-F238E27FC236}">
                <a16:creationId xmlns:a16="http://schemas.microsoft.com/office/drawing/2014/main" id="{A3A21F46-2D11-4A21-A65B-3EE19E839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668447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19</a:t>
            </a:fld>
            <a:endParaRPr lang="en-US" sz="1400" dirty="0">
              <a:solidFill>
                <a:srgbClr val="003C52"/>
              </a:solidFill>
            </a:endParaRPr>
          </a:p>
        </p:txBody>
      </p:sp>
      <p:graphicFrame>
        <p:nvGraphicFramePr>
          <p:cNvPr id="11" name="Table 11">
            <a:extLst>
              <a:ext uri="{FF2B5EF4-FFF2-40B4-BE49-F238E27FC236}">
                <a16:creationId xmlns:a16="http://schemas.microsoft.com/office/drawing/2014/main" id="{7D8CBB7D-B20A-4824-A5EB-A77AF9064AD1}"/>
              </a:ext>
            </a:extLst>
          </p:cNvPr>
          <p:cNvGraphicFramePr>
            <a:graphicFrameLocks noGrp="1"/>
          </p:cNvGraphicFramePr>
          <p:nvPr>
            <p:extLst>
              <p:ext uri="{D42A27DB-BD31-4B8C-83A1-F6EECF244321}">
                <p14:modId xmlns:p14="http://schemas.microsoft.com/office/powerpoint/2010/main" val="3334743753"/>
              </p:ext>
            </p:extLst>
          </p:nvPr>
        </p:nvGraphicFramePr>
        <p:xfrm>
          <a:off x="703847" y="1447835"/>
          <a:ext cx="7736306" cy="4264764"/>
        </p:xfrm>
        <a:graphic>
          <a:graphicData uri="http://schemas.openxmlformats.org/drawingml/2006/table">
            <a:tbl>
              <a:tblPr firstRow="1" bandRow="1">
                <a:tableStyleId>{5C22544A-7EE6-4342-B048-85BDC9FD1C3A}</a:tableStyleId>
              </a:tblPr>
              <a:tblGrid>
                <a:gridCol w="3868153">
                  <a:extLst>
                    <a:ext uri="{9D8B030D-6E8A-4147-A177-3AD203B41FA5}">
                      <a16:colId xmlns:a16="http://schemas.microsoft.com/office/drawing/2014/main" val="4111612027"/>
                    </a:ext>
                  </a:extLst>
                </a:gridCol>
                <a:gridCol w="3868153">
                  <a:extLst>
                    <a:ext uri="{9D8B030D-6E8A-4147-A177-3AD203B41FA5}">
                      <a16:colId xmlns:a16="http://schemas.microsoft.com/office/drawing/2014/main" val="3266845014"/>
                    </a:ext>
                  </a:extLst>
                </a:gridCol>
              </a:tblGrid>
              <a:tr h="370188">
                <a:tc>
                  <a:txBody>
                    <a:bodyPr/>
                    <a:lstStyle/>
                    <a:p>
                      <a:pPr lvl="0" algn="ctr">
                        <a:lnSpc>
                          <a:spcPct val="100000"/>
                        </a:lnSpc>
                        <a:spcBef>
                          <a:spcPts val="0"/>
                        </a:spcBef>
                        <a:spcAft>
                          <a:spcPts val="0"/>
                        </a:spcAft>
                        <a:buNone/>
                      </a:pPr>
                      <a:r>
                        <a:rPr lang="en-US" sz="1800" b="1" i="0" u="none" strike="noStrike" noProof="0" dirty="0">
                          <a:solidFill>
                            <a:srgbClr val="FFFFFF"/>
                          </a:solidFill>
                          <a:latin typeface="Calibri"/>
                        </a:rPr>
                        <a:t>Security Policy/Procedure</a:t>
                      </a:r>
                    </a:p>
                  </a:txBody>
                  <a:tcPr marT="91440" marB="91440"/>
                </a:tc>
                <a:tc>
                  <a:txBody>
                    <a:bodyPr/>
                    <a:lstStyle/>
                    <a:p>
                      <a:pPr algn="ctr"/>
                      <a:r>
                        <a:rPr lang="en-US" sz="1800" dirty="0"/>
                        <a:t>Description</a:t>
                      </a:r>
                    </a:p>
                  </a:txBody>
                  <a:tcPr marT="91440" marB="91440"/>
                </a:tc>
                <a:extLst>
                  <a:ext uri="{0D108BD9-81ED-4DB2-BD59-A6C34878D82A}">
                    <a16:rowId xmlns:a16="http://schemas.microsoft.com/office/drawing/2014/main" val="1067393176"/>
                  </a:ext>
                </a:extLst>
              </a:tr>
              <a:tr h="561444">
                <a:tc>
                  <a:txBody>
                    <a:bodyPr/>
                    <a:lstStyle/>
                    <a:p>
                      <a:pPr algn="l" fontAlgn="t"/>
                      <a:r>
                        <a:rPr lang="en-US" sz="1100" b="0" i="0" u="none" strike="noStrike" dirty="0">
                          <a:solidFill>
                            <a:srgbClr val="000000"/>
                          </a:solidFill>
                          <a:effectLst/>
                          <a:latin typeface="Calibri" panose="020F0502020204030204" pitchFamily="34" charset="0"/>
                        </a:rPr>
                        <a:t>Security Incident Response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This Policy outlines the scope, responsibilities, and guidelines for responding to security incidents within the organization.</a:t>
                      </a:r>
                    </a:p>
                  </a:txBody>
                  <a:tcPr marT="91440" marB="91440"/>
                </a:tc>
                <a:extLst>
                  <a:ext uri="{0D108BD9-81ED-4DB2-BD59-A6C34878D82A}">
                    <a16:rowId xmlns:a16="http://schemas.microsoft.com/office/drawing/2014/main" val="112635416"/>
                  </a:ext>
                </a:extLst>
              </a:tr>
              <a:tr h="633633">
                <a:tc>
                  <a:txBody>
                    <a:bodyPr/>
                    <a:lstStyle/>
                    <a:p>
                      <a:pPr algn="l" fontAlgn="t"/>
                      <a:r>
                        <a:rPr lang="en-US" sz="1100" b="0" i="0" u="none" strike="noStrike" dirty="0">
                          <a:solidFill>
                            <a:srgbClr val="000000"/>
                          </a:solidFill>
                          <a:effectLst/>
                          <a:latin typeface="Calibri" panose="020F0502020204030204" pitchFamily="34" charset="0"/>
                        </a:rPr>
                        <a:t>Security Risk Management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This Policy outlines the scope, responsibilities, and processes associated with risk identification, assessment and analysis, mitigation, acceptance, and continuous monitoring.</a:t>
                      </a:r>
                    </a:p>
                  </a:txBody>
                  <a:tcPr marT="91440" marB="91440"/>
                </a:tc>
                <a:extLst>
                  <a:ext uri="{0D108BD9-81ED-4DB2-BD59-A6C34878D82A}">
                    <a16:rowId xmlns:a16="http://schemas.microsoft.com/office/drawing/2014/main" val="4182405185"/>
                  </a:ext>
                </a:extLst>
              </a:tr>
              <a:tr h="538183">
                <a:tc>
                  <a:txBody>
                    <a:bodyPr/>
                    <a:lstStyle/>
                    <a:p>
                      <a:pPr algn="l" fontAlgn="t"/>
                      <a:r>
                        <a:rPr lang="en-US" sz="1100" b="0" i="0" u="none" strike="noStrike" dirty="0">
                          <a:solidFill>
                            <a:srgbClr val="000000"/>
                          </a:solidFill>
                          <a:effectLst/>
                          <a:latin typeface="Calibri" panose="020F0502020204030204" pitchFamily="34" charset="0"/>
                        </a:rPr>
                        <a:t>Third-Party Management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This policy outlines the requirements for the management of third-parties and Business Associates (BAs) who have access to and handle confidential data, including ePHI, and information resources.</a:t>
                      </a:r>
                    </a:p>
                  </a:txBody>
                  <a:tcPr marT="91440" marB="91440"/>
                </a:tc>
                <a:extLst>
                  <a:ext uri="{0D108BD9-81ED-4DB2-BD59-A6C34878D82A}">
                    <a16:rowId xmlns:a16="http://schemas.microsoft.com/office/drawing/2014/main" val="3279903306"/>
                  </a:ext>
                </a:extLst>
              </a:tr>
              <a:tr h="821513">
                <a:tc>
                  <a:txBody>
                    <a:bodyPr/>
                    <a:lstStyle/>
                    <a:p>
                      <a:pPr algn="l" fontAlgn="t"/>
                      <a:r>
                        <a:rPr lang="en-US" sz="1100" b="0" i="0" u="none" strike="noStrike" dirty="0">
                          <a:solidFill>
                            <a:srgbClr val="000000"/>
                          </a:solidFill>
                          <a:effectLst/>
                          <a:latin typeface="Calibri" panose="020F0502020204030204" pitchFamily="34" charset="0"/>
                        </a:rPr>
                        <a:t>Transmission and Storage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The Transmission and Storage Policy establishes guidelines for Workforce Members to ensure the secure transmission and storage of confidential data, including electronic protected health information (ePHI).</a:t>
                      </a:r>
                    </a:p>
                  </a:txBody>
                  <a:tcPr marT="91440" marB="91440"/>
                </a:tc>
                <a:extLst>
                  <a:ext uri="{0D108BD9-81ED-4DB2-BD59-A6C34878D82A}">
                    <a16:rowId xmlns:a16="http://schemas.microsoft.com/office/drawing/2014/main" val="4019917586"/>
                  </a:ext>
                </a:extLst>
              </a:tr>
              <a:tr h="821513">
                <a:tc>
                  <a:txBody>
                    <a:bodyPr/>
                    <a:lstStyle/>
                    <a:p>
                      <a:pPr algn="l" fontAlgn="t"/>
                      <a:r>
                        <a:rPr lang="en-US" sz="1100" b="0" i="0" u="none" strike="noStrike" dirty="0">
                          <a:solidFill>
                            <a:srgbClr val="000000"/>
                          </a:solidFill>
                          <a:effectLst/>
                          <a:latin typeface="Calibri" panose="020F0502020204030204" pitchFamily="34" charset="0"/>
                        </a:rPr>
                        <a:t>Workforce Security Policy Template</a:t>
                      </a:r>
                    </a:p>
                  </a:txBody>
                  <a:tcPr marT="91440" marB="91440"/>
                </a:tc>
                <a:tc>
                  <a:txBody>
                    <a:bodyPr/>
                    <a:lstStyle/>
                    <a:p>
                      <a:pPr algn="l" fontAlgn="t"/>
                      <a:r>
                        <a:rPr lang="en-US" sz="1100" b="0" i="0" u="none" strike="noStrike" dirty="0">
                          <a:solidFill>
                            <a:srgbClr val="000000"/>
                          </a:solidFill>
                          <a:effectLst/>
                          <a:latin typeface="Calibri" panose="020F0502020204030204" pitchFamily="34" charset="0"/>
                        </a:rPr>
                        <a:t>Workforce Security ensures that all members of the organization’s workforce have appropriate access to confidential data, including ePHI, to support job functions, while establishing policy to prevent inappropriate access to data.</a:t>
                      </a:r>
                    </a:p>
                  </a:txBody>
                  <a:tcPr marT="91440" marB="91440"/>
                </a:tc>
                <a:extLst>
                  <a:ext uri="{0D108BD9-81ED-4DB2-BD59-A6C34878D82A}">
                    <a16:rowId xmlns:a16="http://schemas.microsoft.com/office/drawing/2014/main" val="2107733093"/>
                  </a:ext>
                </a:extLst>
              </a:tr>
            </a:tbl>
          </a:graphicData>
        </a:graphic>
      </p:graphicFrame>
      <p:pic>
        <p:nvPicPr>
          <p:cNvPr id="12" name="Picture 11">
            <a:hlinkClick r:id="rId2" action="ppaction://hlinksldjump"/>
            <a:extLst>
              <a:ext uri="{FF2B5EF4-FFF2-40B4-BE49-F238E27FC236}">
                <a16:creationId xmlns:a16="http://schemas.microsoft.com/office/drawing/2014/main" id="{8023A534-0AB1-4A4C-B40D-0D21B9BFE9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958993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5" name="Title 4">
            <a:extLst>
              <a:ext uri="{FF2B5EF4-FFF2-40B4-BE49-F238E27FC236}">
                <a16:creationId xmlns:a16="http://schemas.microsoft.com/office/drawing/2014/main" id="{E7D8B496-E7F9-41D6-B777-1B3F78396C67}"/>
              </a:ext>
            </a:extLst>
          </p:cNvPr>
          <p:cNvSpPr>
            <a:spLocks noGrp="1"/>
          </p:cNvSpPr>
          <p:nvPr>
            <p:ph type="title"/>
          </p:nvPr>
        </p:nvSpPr>
        <p:spPr>
          <a:xfrm>
            <a:off x="457200" y="274638"/>
            <a:ext cx="8229600" cy="1143000"/>
          </a:xfrm>
        </p:spPr>
        <p:txBody>
          <a:bodyPr>
            <a:normAutofit/>
          </a:bodyPr>
          <a:lstStyle/>
          <a:p>
            <a:pPr algn="r"/>
            <a:r>
              <a:rPr lang="en-US" sz="2400" b="1" dirty="0">
                <a:cs typeface="Calibri"/>
              </a:rPr>
              <a:t>Table of Contents</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2</a:t>
            </a:fld>
            <a:endParaRPr lang="en-US" sz="1400" dirty="0">
              <a:solidFill>
                <a:srgbClr val="003C52"/>
              </a:solidFill>
            </a:endParaRPr>
          </a:p>
        </p:txBody>
      </p:sp>
      <p:graphicFrame>
        <p:nvGraphicFramePr>
          <p:cNvPr id="11" name="Content Placeholder 10">
            <a:extLst>
              <a:ext uri="{FF2B5EF4-FFF2-40B4-BE49-F238E27FC236}">
                <a16:creationId xmlns:a16="http://schemas.microsoft.com/office/drawing/2014/main" id="{C47A40A7-116C-48AA-817C-2B5661ED5FD4}"/>
              </a:ext>
            </a:extLst>
          </p:cNvPr>
          <p:cNvGraphicFramePr>
            <a:graphicFrameLocks noGrp="1"/>
          </p:cNvGraphicFramePr>
          <p:nvPr>
            <p:ph idx="1"/>
            <p:extLst>
              <p:ext uri="{D42A27DB-BD31-4B8C-83A1-F6EECF244321}">
                <p14:modId xmlns:p14="http://schemas.microsoft.com/office/powerpoint/2010/main" val="656898447"/>
              </p:ext>
            </p:extLst>
          </p:nvPr>
        </p:nvGraphicFramePr>
        <p:xfrm>
          <a:off x="-168888" y="915550"/>
          <a:ext cx="9489056" cy="5533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hlinkClick r:id="rId7" action="ppaction://hlinksldjump"/>
            <a:extLst>
              <a:ext uri="{FF2B5EF4-FFF2-40B4-BE49-F238E27FC236}">
                <a16:creationId xmlns:a16="http://schemas.microsoft.com/office/drawing/2014/main" id="{ABD895A0-24F2-47DE-809A-30DAEAA029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820838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5" name="Title 4">
            <a:extLst>
              <a:ext uri="{FF2B5EF4-FFF2-40B4-BE49-F238E27FC236}">
                <a16:creationId xmlns:a16="http://schemas.microsoft.com/office/drawing/2014/main" id="{E7D8B496-E7F9-41D6-B777-1B3F78396C67}"/>
              </a:ext>
            </a:extLst>
          </p:cNvPr>
          <p:cNvSpPr>
            <a:spLocks noGrp="1"/>
          </p:cNvSpPr>
          <p:nvPr>
            <p:ph type="title"/>
          </p:nvPr>
        </p:nvSpPr>
        <p:spPr>
          <a:xfrm>
            <a:off x="722313" y="4406900"/>
            <a:ext cx="7772400" cy="1362075"/>
          </a:xfrm>
        </p:spPr>
        <p:txBody>
          <a:bodyPr>
            <a:normAutofit/>
          </a:bodyPr>
          <a:lstStyle/>
          <a:p>
            <a:r>
              <a:rPr lang="en-US" sz="3200" cap="none" dirty="0"/>
              <a:t>Cybersecurity Templates</a:t>
            </a:r>
            <a:endParaRPr lang="en-US" sz="2000" b="0" dirty="0"/>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20</a:t>
            </a:fld>
            <a:endParaRPr lang="en-US" sz="1400" dirty="0">
              <a:solidFill>
                <a:srgbClr val="003C52"/>
              </a:solidFill>
            </a:endParaRPr>
          </a:p>
        </p:txBody>
      </p:sp>
      <p:pic>
        <p:nvPicPr>
          <p:cNvPr id="10" name="Picture 9">
            <a:extLst>
              <a:ext uri="{FF2B5EF4-FFF2-40B4-BE49-F238E27FC236}">
                <a16:creationId xmlns:a16="http://schemas.microsoft.com/office/drawing/2014/main" id="{7062E68C-4BBF-445A-A499-2184A2357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70" y="1219198"/>
            <a:ext cx="7710260" cy="2962408"/>
          </a:xfrm>
          <a:prstGeom prst="rect">
            <a:avLst/>
          </a:prstGeom>
        </p:spPr>
      </p:pic>
      <p:sp>
        <p:nvSpPr>
          <p:cNvPr id="12" name="TextBox 11">
            <a:extLst>
              <a:ext uri="{FF2B5EF4-FFF2-40B4-BE49-F238E27FC236}">
                <a16:creationId xmlns:a16="http://schemas.microsoft.com/office/drawing/2014/main" id="{99584B7C-B696-4A74-95CE-414A950752BA}"/>
              </a:ext>
            </a:extLst>
          </p:cNvPr>
          <p:cNvSpPr txBox="1"/>
          <p:nvPr/>
        </p:nvSpPr>
        <p:spPr>
          <a:xfrm>
            <a:off x="722313" y="4980359"/>
            <a:ext cx="7550721" cy="646331"/>
          </a:xfrm>
          <a:prstGeom prst="rect">
            <a:avLst/>
          </a:prstGeom>
          <a:noFill/>
        </p:spPr>
        <p:txBody>
          <a:bodyPr wrap="none" rtlCol="0">
            <a:spAutoFit/>
          </a:bodyPr>
          <a:lstStyle/>
          <a:p>
            <a:r>
              <a:rPr lang="en-US" i="1" dirty="0">
                <a:solidFill>
                  <a:srgbClr val="000000"/>
                </a:solidFill>
                <a:latin typeface="Calibri" panose="020F0502020204030204" pitchFamily="34" charset="0"/>
              </a:rPr>
              <a:t>I</a:t>
            </a:r>
            <a:r>
              <a:rPr lang="en-US" b="0" i="1" dirty="0">
                <a:solidFill>
                  <a:srgbClr val="000000"/>
                </a:solidFill>
                <a:effectLst/>
                <a:latin typeface="Calibri" panose="020F0502020204030204" pitchFamily="34" charset="0"/>
              </a:rPr>
              <a:t>ncludes a list of cybersecurity templates</a:t>
            </a:r>
            <a:r>
              <a:rPr lang="en-US" i="1" dirty="0">
                <a:solidFill>
                  <a:srgbClr val="000000"/>
                </a:solidFill>
                <a:latin typeface="Calibri" panose="020F0502020204030204" pitchFamily="34" charset="0"/>
              </a:rPr>
              <a:t> </a:t>
            </a:r>
            <a:r>
              <a:rPr lang="en-US" b="0" i="1" dirty="0">
                <a:solidFill>
                  <a:srgbClr val="000000"/>
                </a:solidFill>
                <a:effectLst/>
                <a:latin typeface="Calibri" panose="020F0502020204030204" pitchFamily="34" charset="0"/>
              </a:rPr>
              <a:t>that adhere to industry best practices </a:t>
            </a:r>
          </a:p>
          <a:p>
            <a:r>
              <a:rPr lang="en-US" b="0" i="1" dirty="0">
                <a:solidFill>
                  <a:srgbClr val="000000"/>
                </a:solidFill>
                <a:effectLst/>
                <a:latin typeface="Calibri" panose="020F0502020204030204" pitchFamily="34" charset="0"/>
              </a:rPr>
              <a:t>when developing and implementing various cybersecurity measures.</a:t>
            </a:r>
            <a:endParaRPr lang="en-US" i="1" dirty="0"/>
          </a:p>
        </p:txBody>
      </p:sp>
      <p:sp>
        <p:nvSpPr>
          <p:cNvPr id="9" name="TextBox 8">
            <a:extLst>
              <a:ext uri="{FF2B5EF4-FFF2-40B4-BE49-F238E27FC236}">
                <a16:creationId xmlns:a16="http://schemas.microsoft.com/office/drawing/2014/main" id="{1F334707-9FC7-A270-1C68-C7330B325DF2}"/>
              </a:ext>
            </a:extLst>
          </p:cNvPr>
          <p:cNvSpPr txBox="1"/>
          <p:nvPr/>
        </p:nvSpPr>
        <p:spPr>
          <a:xfrm>
            <a:off x="6610351" y="609600"/>
            <a:ext cx="2348753" cy="369332"/>
          </a:xfrm>
          <a:prstGeom prst="rect">
            <a:avLst/>
          </a:prstGeom>
          <a:noFill/>
        </p:spPr>
        <p:txBody>
          <a:bodyPr wrap="square" rtlCol="0">
            <a:spAutoFit/>
          </a:bodyPr>
          <a:lstStyle/>
          <a:p>
            <a:r>
              <a:rPr lang="en-US" b="1" dirty="0">
                <a:hlinkClick r:id="rId3" action="ppaction://hlinksldjump"/>
              </a:rPr>
              <a:t>Table of Contents</a:t>
            </a:r>
            <a:endParaRPr lang="en-US" b="1" dirty="0"/>
          </a:p>
        </p:txBody>
      </p:sp>
      <p:pic>
        <p:nvPicPr>
          <p:cNvPr id="11" name="Picture 10">
            <a:hlinkClick r:id="rId3" action="ppaction://hlinksldjump"/>
            <a:extLst>
              <a:ext uri="{FF2B5EF4-FFF2-40B4-BE49-F238E27FC236}">
                <a16:creationId xmlns:a16="http://schemas.microsoft.com/office/drawing/2014/main" id="{4A8C3A1E-CCD5-4FA4-9746-842E58D9B0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474901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428206523"/>
              </p:ext>
            </p:extLst>
          </p:nvPr>
        </p:nvGraphicFramePr>
        <p:xfrm>
          <a:off x="459287" y="1132122"/>
          <a:ext cx="8229600" cy="532883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514141">
                <a:tc>
                  <a:txBody>
                    <a:bodyPr/>
                    <a:lstStyle/>
                    <a:p>
                      <a:pPr algn="ctr"/>
                      <a:r>
                        <a:rPr lang="en-US" dirty="0"/>
                        <a:t>CSTK</a:t>
                      </a:r>
                    </a:p>
                  </a:txBody>
                  <a:tcPr anchor="ctr"/>
                </a:tc>
                <a:tc>
                  <a:txBody>
                    <a:bodyPr/>
                    <a:lstStyle/>
                    <a:p>
                      <a:pPr algn="ctr"/>
                      <a:r>
                        <a:rPr lang="en-US" dirty="0"/>
                        <a:t>Cybersecurity Templates</a:t>
                      </a:r>
                    </a:p>
                  </a:txBody>
                  <a:tcPr anchor="ctr"/>
                </a:tc>
                <a:extLst>
                  <a:ext uri="{0D108BD9-81ED-4DB2-BD59-A6C34878D82A}">
                    <a16:rowId xmlns:a16="http://schemas.microsoft.com/office/drawing/2014/main" val="828878975"/>
                  </a:ext>
                </a:extLst>
              </a:tr>
              <a:tr h="4814694">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CS Templat</a:t>
                      </a:r>
                      <a:r>
                        <a:rPr lang="en-US" sz="1600" b="1" i="0" kern="1200" dirty="0">
                          <a:solidFill>
                            <a:schemeClr val="tx1"/>
                          </a:solidFill>
                          <a:effectLst/>
                          <a:latin typeface="+mn-lt"/>
                          <a:ea typeface="+mn-ea"/>
                          <a:cs typeface="+mn-cs"/>
                        </a:rPr>
                        <a:t>e:</a:t>
                      </a:r>
                      <a:r>
                        <a:rPr lang="en-US" sz="1600" b="1" i="0" kern="1200" dirty="0">
                          <a:solidFill>
                            <a:schemeClr val="dk1"/>
                          </a:solidFill>
                          <a:effectLst/>
                          <a:latin typeface="+mn-lt"/>
                          <a:ea typeface="+mn-ea"/>
                          <a:cs typeface="+mn-cs"/>
                        </a:rPr>
                        <a:t> </a:t>
                      </a:r>
                      <a:r>
                        <a:rPr lang="en-US" sz="1600" b="1" i="0" kern="1200" dirty="0">
                          <a:solidFill>
                            <a:schemeClr val="dk1"/>
                          </a:solidFill>
                          <a:effectLst/>
                          <a:latin typeface="+mn-lt"/>
                          <a:ea typeface="+mn-ea"/>
                          <a:cs typeface="+mn-cs"/>
                          <a:hlinkClick r:id="rId2"/>
                        </a:rPr>
                        <a:t>NIST CSF Policy Template Guide</a:t>
                      </a:r>
                      <a:r>
                        <a:rPr lang="en-US" sz="1600" b="1" i="0" kern="1200" dirty="0">
                          <a:solidFill>
                            <a:schemeClr val="dk1"/>
                          </a:solidFill>
                          <a:effectLst/>
                          <a:latin typeface="+mn-lt"/>
                          <a:ea typeface="+mn-ea"/>
                          <a:cs typeface="+mn-cs"/>
                        </a:rPr>
                        <a:t>  </a:t>
                      </a:r>
                    </a:p>
                    <a:p>
                      <a:pPr marL="0" lvl="0" indent="0">
                        <a:buNone/>
                      </a:pPr>
                      <a:r>
                        <a:rPr lang="en-US" sz="1200" b="1" i="0" u="none" strike="noStrike" kern="1200" noProof="0" dirty="0">
                          <a:solidFill>
                            <a:srgbClr val="FF0000"/>
                          </a:solidFill>
                          <a:effectLst/>
                          <a:latin typeface="Calibri"/>
                        </a:rPr>
                        <a:t>(PLEASE NOTE CLICKING ON THE LINK ABOVE WILL AUTOMATICALLY DOWNLOAD A PDF COPY)</a:t>
                      </a:r>
                      <a:endParaRPr lang="en-US" sz="1200" dirty="0"/>
                    </a:p>
                    <a:p>
                      <a:pPr marL="0" lvl="0" indent="0">
                        <a:buNone/>
                      </a:pPr>
                      <a:endParaRPr lang="en-US" sz="1400" b="1" i="0" u="none" strike="noStrike" kern="1200" noProof="0" dirty="0">
                        <a:solidFill>
                          <a:srgbClr val="FF0000"/>
                        </a:solidFill>
                        <a:effectLst/>
                        <a:latin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b="0" i="0" kern="1200" dirty="0">
                          <a:solidFill>
                            <a:schemeClr val="tx1"/>
                          </a:solidFill>
                          <a:effectLst/>
                          <a:latin typeface="+mn-lt"/>
                          <a:ea typeface="+mn-ea"/>
                          <a:cs typeface="+mn-cs"/>
                        </a:rPr>
                        <a:t>Description: </a:t>
                      </a:r>
                      <a:r>
                        <a:rPr lang="en-US" sz="1400" b="0" i="0" kern="1200" dirty="0">
                          <a:solidFill>
                            <a:schemeClr val="dk1"/>
                          </a:solidFill>
                          <a:effectLst/>
                          <a:latin typeface="+mn-lt"/>
                          <a:ea typeface="+mn-ea"/>
                          <a:cs typeface="+mn-cs"/>
                        </a:rPr>
                        <a:t>These templates were created as a resource to assist with the application and advancement of cybersecurity policies in accordance with the NIST (</a:t>
                      </a:r>
                      <a:r>
                        <a:rPr lang="en-US" sz="1400" b="0" i="0" u="none" strike="noStrike" kern="1200" baseline="0" noProof="0" dirty="0">
                          <a:solidFill>
                            <a:srgbClr val="003C52"/>
                          </a:solidFill>
                          <a:effectLst/>
                          <a:latin typeface="+mn-lt"/>
                        </a:rPr>
                        <a:t>National Institute of Standards and Technology)</a:t>
                      </a:r>
                      <a:r>
                        <a:rPr lang="en-US" sz="1400" b="0" i="0" u="none" strike="noStrike" kern="1200" baseline="0" noProof="0" dirty="0">
                          <a:solidFill>
                            <a:schemeClr val="dk1"/>
                          </a:solidFill>
                          <a:effectLst/>
                          <a:latin typeface="+mn-lt"/>
                          <a:ea typeface="+mn-ea"/>
                          <a:cs typeface="+mn-cs"/>
                        </a:rPr>
                        <a:t> Cybersecurity Framework</a:t>
                      </a:r>
                      <a:r>
                        <a:rPr lang="en-US" sz="1400" b="0" i="0" kern="1200" dirty="0">
                          <a:solidFill>
                            <a:schemeClr val="dk1"/>
                          </a:solidFill>
                          <a:effectLst/>
                          <a:latin typeface="+mn-lt"/>
                          <a:ea typeface="+mn-ea"/>
                          <a:cs typeface="+mn-cs"/>
                        </a:rPr>
                        <a:t>. They can be customized and used as an outline of an organizational policy, with additional details to be added by the end user. </a:t>
                      </a:r>
                    </a:p>
                    <a:p>
                      <a:pPr marL="0" indent="0">
                        <a:buFont typeface="Wingdings" panose="05000000000000000000" pitchFamily="2" charset="2"/>
                        <a:buNone/>
                      </a:pPr>
                      <a:endParaRPr lang="en-US" sz="1400" b="0" i="0" kern="1200" dirty="0">
                        <a:solidFill>
                          <a:schemeClr val="dk1"/>
                        </a:solidFill>
                        <a:effectLst/>
                        <a:latin typeface="+mn-lt"/>
                        <a:ea typeface="+mn-ea"/>
                        <a:cs typeface="+mn-cs"/>
                      </a:endParaRPr>
                    </a:p>
                    <a:p>
                      <a:pPr marL="0" indent="0">
                        <a:buFont typeface="Wingdings" panose="05000000000000000000" pitchFamily="2" charset="2"/>
                        <a:buNone/>
                      </a:pPr>
                      <a:endParaRPr lang="en-US" sz="1400" b="0" i="0" kern="1200" dirty="0">
                        <a:solidFill>
                          <a:schemeClr val="dk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b="0" i="0" u="none" strike="noStrike" kern="1200" baseline="0" noProof="0" dirty="0">
                          <a:solidFill>
                            <a:srgbClr val="003C52"/>
                          </a:solidFill>
                          <a:effectLst/>
                          <a:latin typeface="+mn-lt"/>
                        </a:rPr>
                        <a:t>Developed by: </a:t>
                      </a:r>
                      <a:r>
                        <a:rPr lang="en-US" sz="1400" b="0" i="0" kern="1200" dirty="0">
                          <a:solidFill>
                            <a:schemeClr val="dk1"/>
                          </a:solidFill>
                          <a:effectLst/>
                          <a:latin typeface="+mn-lt"/>
                          <a:ea typeface="+mn-ea"/>
                          <a:cs typeface="+mn-cs"/>
                        </a:rPr>
                        <a:t>Multi-State Information Sharing &amp; Analysis Center (MS-ISAC)  and Center for Internet Security (CIS)</a:t>
                      </a: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21</a:t>
            </a:fld>
            <a:endParaRPr lang="en-US" sz="1400" dirty="0">
              <a:solidFill>
                <a:srgbClr val="003C52"/>
              </a:solidFill>
            </a:endParaRPr>
          </a:p>
        </p:txBody>
      </p:sp>
      <p:pic>
        <p:nvPicPr>
          <p:cNvPr id="12" name="Picture 11">
            <a:extLst>
              <a:ext uri="{FF2B5EF4-FFF2-40B4-BE49-F238E27FC236}">
                <a16:creationId xmlns:a16="http://schemas.microsoft.com/office/drawing/2014/main" id="{26A3C535-74CB-4D68-AFA1-AC4BE4192E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828800"/>
            <a:ext cx="3009879" cy="2711871"/>
          </a:xfrm>
          <a:prstGeom prst="rect">
            <a:avLst/>
          </a:prstGeom>
        </p:spPr>
      </p:pic>
      <p:pic>
        <p:nvPicPr>
          <p:cNvPr id="14" name="Picture 13">
            <a:extLst>
              <a:ext uri="{FF2B5EF4-FFF2-40B4-BE49-F238E27FC236}">
                <a16:creationId xmlns:a16="http://schemas.microsoft.com/office/drawing/2014/main" id="{732A6234-A8DF-47AF-8E2C-01733EDA79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416" y="3927414"/>
            <a:ext cx="2438400" cy="2262630"/>
          </a:xfrm>
          <a:prstGeom prst="rect">
            <a:avLst/>
          </a:prstGeom>
        </p:spPr>
      </p:pic>
      <p:pic>
        <p:nvPicPr>
          <p:cNvPr id="9" name="Picture 8">
            <a:hlinkClick r:id="rId5" action="ppaction://hlinksldjump"/>
            <a:extLst>
              <a:ext uri="{FF2B5EF4-FFF2-40B4-BE49-F238E27FC236}">
                <a16:creationId xmlns:a16="http://schemas.microsoft.com/office/drawing/2014/main" id="{DA475616-FAD4-40C4-A394-7B1EBFB2E6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725771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1829826701"/>
              </p:ext>
            </p:extLst>
          </p:nvPr>
        </p:nvGraphicFramePr>
        <p:xfrm>
          <a:off x="459287" y="1231726"/>
          <a:ext cx="8229600" cy="506279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523737">
                <a:tc>
                  <a:txBody>
                    <a:bodyPr/>
                    <a:lstStyle/>
                    <a:p>
                      <a:pPr algn="ctr"/>
                      <a:r>
                        <a:rPr lang="en-US" sz="1800" dirty="0"/>
                        <a:t>CSTK</a:t>
                      </a:r>
                    </a:p>
                  </a:txBody>
                  <a:tcPr anchor="ctr"/>
                </a:tc>
                <a:tc>
                  <a:txBody>
                    <a:bodyPr/>
                    <a:lstStyle/>
                    <a:p>
                      <a:pPr algn="ctr"/>
                      <a:r>
                        <a:rPr lang="en-US" sz="1800" dirty="0"/>
                        <a:t>Cybersecurity Templates</a:t>
                      </a:r>
                    </a:p>
                  </a:txBody>
                  <a:tcPr anchor="ctr"/>
                </a:tc>
                <a:extLst>
                  <a:ext uri="{0D108BD9-81ED-4DB2-BD59-A6C34878D82A}">
                    <a16:rowId xmlns:a16="http://schemas.microsoft.com/office/drawing/2014/main" val="828878975"/>
                  </a:ext>
                </a:extLst>
              </a:tr>
              <a:tr h="4539053">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CS Template: </a:t>
                      </a:r>
                      <a:r>
                        <a:rPr lang="en-US" sz="1600" b="1" i="0" kern="1200" dirty="0">
                          <a:solidFill>
                            <a:schemeClr val="dk1"/>
                          </a:solidFill>
                          <a:effectLst/>
                          <a:latin typeface="+mn-lt"/>
                          <a:ea typeface="+mn-ea"/>
                          <a:cs typeface="+mn-cs"/>
                          <a:hlinkClick r:id="rId2"/>
                        </a:rPr>
                        <a:t>Information Security Policy Templates | SANS Institute </a:t>
                      </a:r>
                      <a:endParaRPr lang="en-US" sz="1600" b="1" i="0" kern="1200" dirty="0">
                        <a:solidFill>
                          <a:schemeClr val="dk1"/>
                        </a:solidFill>
                        <a:effectLst/>
                        <a:latin typeface="+mn-lt"/>
                        <a:ea typeface="+mn-ea"/>
                        <a:cs typeface="+mn-cs"/>
                      </a:endParaRPr>
                    </a:p>
                    <a:p>
                      <a:pPr mar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tx1"/>
                          </a:solidFill>
                          <a:effectLst/>
                          <a:latin typeface="+mn-lt"/>
                          <a:ea typeface="+mn-ea"/>
                          <a:cs typeface="+mn-cs"/>
                        </a:rPr>
                        <a:t>Description: </a:t>
                      </a:r>
                      <a:r>
                        <a:rPr lang="en-US" sz="1600" b="0" i="0" kern="1200" dirty="0">
                          <a:solidFill>
                            <a:schemeClr val="dk1"/>
                          </a:solidFill>
                          <a:effectLst/>
                          <a:latin typeface="+mn-lt"/>
                          <a:ea typeface="+mn-ea"/>
                          <a:cs typeface="+mn-cs"/>
                        </a:rPr>
                        <a:t>In collaboration with information security subject-matter experts and leaders who volunteered their security policy know-how and time, SANS </a:t>
                      </a:r>
                      <a:r>
                        <a:rPr lang="en-US" sz="1600" b="0" i="0" dirty="0"/>
                        <a:t>(</a:t>
                      </a:r>
                      <a:r>
                        <a:rPr lang="en-US" sz="1600" b="0" i="0" kern="1200" dirty="0" err="1">
                          <a:solidFill>
                            <a:schemeClr val="dk1"/>
                          </a:solidFill>
                          <a:effectLst/>
                          <a:latin typeface="+mn-lt"/>
                          <a:ea typeface="+mn-ea"/>
                          <a:cs typeface="+mn-cs"/>
                        </a:rPr>
                        <a:t>SysAdmin</a:t>
                      </a:r>
                      <a:r>
                        <a:rPr lang="en-US" sz="1600" b="0" i="0" kern="1200" dirty="0">
                          <a:solidFill>
                            <a:schemeClr val="dk1"/>
                          </a:solidFill>
                          <a:effectLst/>
                          <a:latin typeface="+mn-lt"/>
                          <a:ea typeface="+mn-ea"/>
                          <a:cs typeface="+mn-cs"/>
                        </a:rPr>
                        <a:t>, Audit, Network, and Security) has developed and posted a set of security policy templates for anyone to use.</a:t>
                      </a:r>
                      <a:br>
                        <a:rPr lang="en-US" sz="1600" b="0" i="0" kern="1200" dirty="0">
                          <a:solidFill>
                            <a:schemeClr val="dk1"/>
                          </a:solidFill>
                          <a:effectLst/>
                          <a:latin typeface="+mn-lt"/>
                          <a:ea typeface="+mn-ea"/>
                          <a:cs typeface="+mn-cs"/>
                        </a:rPr>
                      </a:br>
                      <a:endParaRPr lang="en-US" sz="1600" b="0" i="0" kern="1200" dirty="0">
                        <a:solidFill>
                          <a:schemeClr val="dk1"/>
                        </a:solidFill>
                        <a:effectLst/>
                        <a:latin typeface="+mn-lt"/>
                        <a:ea typeface="+mn-ea"/>
                        <a:cs typeface="+mn-cs"/>
                      </a:endParaRPr>
                    </a:p>
                    <a:p>
                      <a:pPr mar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i="0" kern="1200" dirty="0">
                          <a:solidFill>
                            <a:schemeClr val="dk1"/>
                          </a:solidFill>
                          <a:effectLst/>
                          <a:latin typeface="+mn-lt"/>
                          <a:ea typeface="+mn-ea"/>
                          <a:cs typeface="+mn-cs"/>
                        </a:rPr>
                        <a:t>Developed by: SANS</a:t>
                      </a:r>
                    </a:p>
                  </a:txBody>
                  <a:tcPr/>
                </a:tc>
                <a:tc>
                  <a:txBody>
                    <a:bodyPr/>
                    <a:lstStyle/>
                    <a:p>
                      <a:endParaRPr lang="en-US" sz="1600"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22</a:t>
            </a:fld>
            <a:endParaRPr lang="en-US" sz="1400" dirty="0">
              <a:solidFill>
                <a:srgbClr val="003C52"/>
              </a:solidFill>
            </a:endParaRPr>
          </a:p>
        </p:txBody>
      </p:sp>
      <p:pic>
        <p:nvPicPr>
          <p:cNvPr id="5" name="Picture 4">
            <a:extLst>
              <a:ext uri="{FF2B5EF4-FFF2-40B4-BE49-F238E27FC236}">
                <a16:creationId xmlns:a16="http://schemas.microsoft.com/office/drawing/2014/main" id="{BFD79737-5C2C-4A02-B0F1-762450B0C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385" y="2062658"/>
            <a:ext cx="3848416" cy="3400926"/>
          </a:xfrm>
          <a:prstGeom prst="rect">
            <a:avLst/>
          </a:prstGeom>
        </p:spPr>
      </p:pic>
      <p:pic>
        <p:nvPicPr>
          <p:cNvPr id="9" name="Picture 8">
            <a:hlinkClick r:id="rId4" action="ppaction://hlinksldjump"/>
            <a:extLst>
              <a:ext uri="{FF2B5EF4-FFF2-40B4-BE49-F238E27FC236}">
                <a16:creationId xmlns:a16="http://schemas.microsoft.com/office/drawing/2014/main" id="{4742602E-4080-415B-9FF7-C4B9E324F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4207313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121696901"/>
              </p:ext>
            </p:extLst>
          </p:nvPr>
        </p:nvGraphicFramePr>
        <p:xfrm>
          <a:off x="459287" y="1189972"/>
          <a:ext cx="8229600" cy="4840982"/>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548013">
                <a:tc>
                  <a:txBody>
                    <a:bodyPr/>
                    <a:lstStyle/>
                    <a:p>
                      <a:pPr algn="ctr"/>
                      <a:r>
                        <a:rPr lang="en-US" dirty="0"/>
                        <a:t>CSTK</a:t>
                      </a:r>
                    </a:p>
                  </a:txBody>
                  <a:tcPr anchor="ctr"/>
                </a:tc>
                <a:tc>
                  <a:txBody>
                    <a:bodyPr/>
                    <a:lstStyle/>
                    <a:p>
                      <a:pPr algn="ctr"/>
                      <a:r>
                        <a:rPr lang="en-US" dirty="0"/>
                        <a:t>Cybersecurity Templates</a:t>
                      </a:r>
                    </a:p>
                  </a:txBody>
                  <a:tcPr anchor="ctr"/>
                </a:tc>
                <a:extLst>
                  <a:ext uri="{0D108BD9-81ED-4DB2-BD59-A6C34878D82A}">
                    <a16:rowId xmlns:a16="http://schemas.microsoft.com/office/drawing/2014/main" val="828878975"/>
                  </a:ext>
                </a:extLst>
              </a:tr>
              <a:tr h="4292969">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CS Template: </a:t>
                      </a:r>
                      <a:r>
                        <a:rPr lang="en-US" sz="1600" b="1" i="0" kern="1200" dirty="0">
                          <a:solidFill>
                            <a:schemeClr val="dk1"/>
                          </a:solidFill>
                          <a:effectLst/>
                          <a:latin typeface="+mn-lt"/>
                          <a:ea typeface="+mn-ea"/>
                          <a:cs typeface="+mn-cs"/>
                          <a:hlinkClick r:id="rId2"/>
                        </a:rPr>
                        <a:t>Free IT &amp; Cyber Security Policy Templates </a:t>
                      </a:r>
                      <a:r>
                        <a:rPr lang="en-US" sz="1600" b="1" i="0" kern="1200" dirty="0">
                          <a:solidFill>
                            <a:schemeClr val="dk1"/>
                          </a:solidFill>
                          <a:effectLst/>
                          <a:latin typeface="+mn-lt"/>
                          <a:ea typeface="+mn-ea"/>
                          <a:cs typeface="+mn-cs"/>
                        </a:rPr>
                        <a:t> </a:t>
                      </a:r>
                    </a:p>
                    <a:p>
                      <a:pPr mar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tx1"/>
                          </a:solidFill>
                          <a:effectLst/>
                          <a:latin typeface="+mn-lt"/>
                          <a:ea typeface="+mn-ea"/>
                          <a:cs typeface="+mn-cs"/>
                        </a:rPr>
                        <a:t>Description: This page offers a list of free Information Security Policy Templates For Small Businesses, Startups, &amp; Enterprises by PurpleSec.</a:t>
                      </a:r>
                    </a:p>
                    <a:p>
                      <a:pPr marL="0" indent="0">
                        <a:buFont typeface="Wingdings" panose="05000000000000000000" pitchFamily="2" charset="2"/>
                        <a:buNone/>
                      </a:pPr>
                      <a:endParaRPr lang="en-US" sz="1600" b="0" i="0" kern="1200" dirty="0">
                        <a:solidFill>
                          <a:schemeClr val="tx1"/>
                        </a:solidFill>
                        <a:effectLst/>
                        <a:latin typeface="+mn-lt"/>
                        <a:ea typeface="+mn-ea"/>
                        <a:cs typeface="+mn-cs"/>
                      </a:endParaRPr>
                    </a:p>
                    <a:p>
                      <a:pPr marL="0" indent="0">
                        <a:buFont typeface="Wingdings" panose="05000000000000000000" pitchFamily="2" charset="2"/>
                        <a:buNone/>
                      </a:pPr>
                      <a:endParaRPr lang="en-US" sz="1600" b="0" i="0" kern="1200" dirty="0">
                        <a:solidFill>
                          <a:schemeClr val="tx1"/>
                        </a:solidFill>
                        <a:effectLst/>
                        <a:latin typeface="+mn-lt"/>
                        <a:ea typeface="+mn-ea"/>
                        <a:cs typeface="+mn-cs"/>
                      </a:endParaRPr>
                    </a:p>
                    <a:p>
                      <a:pPr marL="285750" indent="-285750">
                        <a:buFont typeface="Wingdings" panose="05000000000000000000" pitchFamily="2" charset="2"/>
                        <a:buChar char="§"/>
                      </a:pPr>
                      <a:r>
                        <a:rPr lang="en-US" sz="1600" b="0" i="0" kern="1200" dirty="0">
                          <a:solidFill>
                            <a:schemeClr val="tx1"/>
                          </a:solidFill>
                          <a:effectLst/>
                          <a:latin typeface="+mn-lt"/>
                          <a:ea typeface="+mn-ea"/>
                          <a:cs typeface="+mn-cs"/>
                        </a:rPr>
                        <a:t>Developed by: </a:t>
                      </a:r>
                      <a:r>
                        <a:rPr lang="en-US" sz="1600" b="0" i="0" kern="1200" dirty="0" err="1">
                          <a:solidFill>
                            <a:schemeClr val="tx1"/>
                          </a:solidFill>
                          <a:effectLst/>
                          <a:latin typeface="+mn-lt"/>
                          <a:ea typeface="+mn-ea"/>
                          <a:cs typeface="+mn-cs"/>
                        </a:rPr>
                        <a:t>PurpleSec</a:t>
                      </a:r>
                      <a:endParaRPr lang="en-US" sz="1600" b="0" i="0" kern="1200" dirty="0">
                        <a:solidFill>
                          <a:schemeClr val="tx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23</a:t>
            </a:fld>
            <a:endParaRPr lang="en-US" sz="1400" dirty="0">
              <a:solidFill>
                <a:srgbClr val="003C52"/>
              </a:solidFill>
            </a:endParaRPr>
          </a:p>
        </p:txBody>
      </p:sp>
      <p:pic>
        <p:nvPicPr>
          <p:cNvPr id="5" name="Picture 4">
            <a:extLst>
              <a:ext uri="{FF2B5EF4-FFF2-40B4-BE49-F238E27FC236}">
                <a16:creationId xmlns:a16="http://schemas.microsoft.com/office/drawing/2014/main" id="{4D5C4EFC-5651-4E48-B335-3034EEA11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350" y="1824792"/>
            <a:ext cx="3127901" cy="4073660"/>
          </a:xfrm>
          <a:prstGeom prst="rect">
            <a:avLst/>
          </a:prstGeom>
        </p:spPr>
      </p:pic>
      <p:pic>
        <p:nvPicPr>
          <p:cNvPr id="9" name="Picture 8">
            <a:hlinkClick r:id="rId4" action="ppaction://hlinksldjump"/>
            <a:extLst>
              <a:ext uri="{FF2B5EF4-FFF2-40B4-BE49-F238E27FC236}">
                <a16:creationId xmlns:a16="http://schemas.microsoft.com/office/drawing/2014/main" id="{68647C3F-C5E2-475A-8FB1-55D4CFCAFA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928711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303229098"/>
              </p:ext>
            </p:extLst>
          </p:nvPr>
        </p:nvGraphicFramePr>
        <p:xfrm>
          <a:off x="459287" y="1242164"/>
          <a:ext cx="8229600" cy="4788717"/>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533561">
                <a:tc>
                  <a:txBody>
                    <a:bodyPr/>
                    <a:lstStyle/>
                    <a:p>
                      <a:pPr algn="ctr"/>
                      <a:r>
                        <a:rPr lang="en-US" sz="1400" dirty="0"/>
                        <a:t>CSTK</a:t>
                      </a:r>
                    </a:p>
                  </a:txBody>
                  <a:tcPr anchor="ctr"/>
                </a:tc>
                <a:tc>
                  <a:txBody>
                    <a:bodyPr/>
                    <a:lstStyle/>
                    <a:p>
                      <a:pPr algn="ctr"/>
                      <a:r>
                        <a:rPr lang="en-US" sz="1400" dirty="0"/>
                        <a:t>Cybersecurity Templates</a:t>
                      </a:r>
                    </a:p>
                  </a:txBody>
                  <a:tcPr anchor="ctr"/>
                </a:tc>
                <a:extLst>
                  <a:ext uri="{0D108BD9-81ED-4DB2-BD59-A6C34878D82A}">
                    <a16:rowId xmlns:a16="http://schemas.microsoft.com/office/drawing/2014/main" val="828878975"/>
                  </a:ext>
                </a:extLst>
              </a:tr>
              <a:tr h="4255156">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CS Template: </a:t>
                      </a:r>
                      <a:r>
                        <a:rPr lang="en-US" sz="1600" b="1" i="0" kern="1200" dirty="0">
                          <a:solidFill>
                            <a:schemeClr val="dk1"/>
                          </a:solidFill>
                          <a:effectLst/>
                          <a:latin typeface="+mn-lt"/>
                          <a:ea typeface="+mn-ea"/>
                          <a:cs typeface="+mn-cs"/>
                          <a:hlinkClick r:id="rId2"/>
                        </a:rPr>
                        <a:t>InfoSec Policy Templates</a:t>
                      </a:r>
                      <a:r>
                        <a:rPr lang="en-US" sz="1600" b="1" i="0" kern="1200" dirty="0">
                          <a:solidFill>
                            <a:schemeClr val="dk1"/>
                          </a:solidFill>
                          <a:effectLst/>
                          <a:latin typeface="+mn-lt"/>
                          <a:ea typeface="+mn-ea"/>
                          <a:cs typeface="+mn-cs"/>
                        </a:rPr>
                        <a:t> </a:t>
                      </a:r>
                    </a:p>
                    <a:p>
                      <a:pPr mar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tx1"/>
                          </a:solidFill>
                          <a:effectLst/>
                          <a:latin typeface="+mn-lt"/>
                          <a:ea typeface="+mn-ea"/>
                          <a:cs typeface="+mn-cs"/>
                        </a:rPr>
                        <a:t>Description: </a:t>
                      </a:r>
                      <a:r>
                        <a:rPr lang="en-US" sz="1600" b="0" i="0" kern="1200" dirty="0">
                          <a:solidFill>
                            <a:schemeClr val="dk1"/>
                          </a:solidFill>
                          <a:effectLst/>
                          <a:latin typeface="+mn-lt"/>
                          <a:ea typeface="+mn-ea"/>
                          <a:cs typeface="+mn-cs"/>
                        </a:rPr>
                        <a:t>This page contains a free library of information security policy templates that map to HITRUST Common Security Framework (which in turn maps to many other security frameworks: NIST, ISO, Cobit, HIPAA, PCI, SOC, etc.) </a:t>
                      </a:r>
                    </a:p>
                    <a:p>
                      <a:pPr marL="0" lv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0" lv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lvl="0" indent="-285750">
                        <a:buFont typeface="Wingdings" panose="05000000000000000000" pitchFamily="2" charset="2"/>
                        <a:buChar char="§"/>
                      </a:pPr>
                      <a:r>
                        <a:rPr lang="en-US" sz="1600" b="0" i="0" kern="1200" dirty="0">
                          <a:solidFill>
                            <a:schemeClr val="dk1"/>
                          </a:solidFill>
                          <a:effectLst/>
                          <a:latin typeface="+mn-lt"/>
                          <a:ea typeface="+mn-ea"/>
                          <a:cs typeface="+mn-cs"/>
                        </a:rPr>
                        <a:t>Developed by: </a:t>
                      </a:r>
                      <a:r>
                        <a:rPr lang="en-US" sz="1600" b="0" i="0" u="none" strike="noStrike" kern="1200" noProof="0" dirty="0">
                          <a:solidFill>
                            <a:schemeClr val="dk1"/>
                          </a:solidFill>
                          <a:effectLst/>
                          <a:latin typeface="+mn-lt"/>
                          <a:ea typeface="+mn-ea"/>
                          <a:cs typeface="+mn-cs"/>
                        </a:rPr>
                        <a:t>S</a:t>
                      </a:r>
                      <a:r>
                        <a:rPr lang="en-US" sz="1600" b="0" i="0" u="none" strike="noStrike" kern="1200" noProof="0" dirty="0">
                          <a:effectLst/>
                        </a:rPr>
                        <a:t>chneider Downs</a:t>
                      </a:r>
                      <a:endParaRPr lang="en-US" sz="1600" b="0" i="0" kern="1200" dirty="0">
                        <a:solidFill>
                          <a:schemeClr val="dk1"/>
                        </a:solidFill>
                        <a:effectLst/>
                        <a:latin typeface="+mn-lt"/>
                        <a:ea typeface="+mn-ea"/>
                        <a:cs typeface="+mn-cs"/>
                      </a:endParaRPr>
                    </a:p>
                  </a:txBody>
                  <a:tcPr/>
                </a:tc>
                <a:tc>
                  <a:txBody>
                    <a:bodyPr/>
                    <a:lstStyle/>
                    <a:p>
                      <a:endParaRPr lang="en-US" sz="1400"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24</a:t>
            </a:fld>
            <a:endParaRPr lang="en-US" sz="1400" dirty="0">
              <a:solidFill>
                <a:srgbClr val="003C52"/>
              </a:solidFill>
            </a:endParaRPr>
          </a:p>
        </p:txBody>
      </p:sp>
      <p:pic>
        <p:nvPicPr>
          <p:cNvPr id="5" name="Picture 4">
            <a:extLst>
              <a:ext uri="{FF2B5EF4-FFF2-40B4-BE49-F238E27FC236}">
                <a16:creationId xmlns:a16="http://schemas.microsoft.com/office/drawing/2014/main" id="{E1970B18-477B-40B6-8E6A-85FED4858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346" y="1861280"/>
            <a:ext cx="3097415" cy="4028093"/>
          </a:xfrm>
          <a:prstGeom prst="rect">
            <a:avLst/>
          </a:prstGeom>
        </p:spPr>
      </p:pic>
      <p:pic>
        <p:nvPicPr>
          <p:cNvPr id="9" name="Picture 8">
            <a:hlinkClick r:id="rId4" action="ppaction://hlinksldjump"/>
            <a:extLst>
              <a:ext uri="{FF2B5EF4-FFF2-40B4-BE49-F238E27FC236}">
                <a16:creationId xmlns:a16="http://schemas.microsoft.com/office/drawing/2014/main" id="{2CF681C4-6D24-4BBF-B6FC-88544C47D1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569615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4210688737"/>
              </p:ext>
            </p:extLst>
          </p:nvPr>
        </p:nvGraphicFramePr>
        <p:xfrm>
          <a:off x="459287" y="1242164"/>
          <a:ext cx="8229600" cy="4788717"/>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533561">
                <a:tc>
                  <a:txBody>
                    <a:bodyPr/>
                    <a:lstStyle/>
                    <a:p>
                      <a:pPr algn="ctr"/>
                      <a:r>
                        <a:rPr lang="en-US" dirty="0"/>
                        <a:t>CSTK</a:t>
                      </a:r>
                    </a:p>
                  </a:txBody>
                  <a:tcPr anchor="ctr"/>
                </a:tc>
                <a:tc>
                  <a:txBody>
                    <a:bodyPr/>
                    <a:lstStyle/>
                    <a:p>
                      <a:pPr algn="ctr"/>
                      <a:r>
                        <a:rPr lang="en-US" dirty="0"/>
                        <a:t>Cybersecurity Templates</a:t>
                      </a:r>
                    </a:p>
                  </a:txBody>
                  <a:tcPr anchor="ctr"/>
                </a:tc>
                <a:extLst>
                  <a:ext uri="{0D108BD9-81ED-4DB2-BD59-A6C34878D82A}">
                    <a16:rowId xmlns:a16="http://schemas.microsoft.com/office/drawing/2014/main" val="828878975"/>
                  </a:ext>
                </a:extLst>
              </a:tr>
              <a:tr h="4255156">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CS Template: </a:t>
                      </a:r>
                      <a:r>
                        <a:rPr lang="en-US" sz="1600" b="1" i="0" kern="1200" dirty="0">
                          <a:solidFill>
                            <a:schemeClr val="dk1"/>
                          </a:solidFill>
                          <a:effectLst/>
                          <a:latin typeface="+mn-lt"/>
                          <a:ea typeface="+mn-ea"/>
                          <a:cs typeface="+mn-cs"/>
                          <a:hlinkClick r:id="rId2"/>
                        </a:rPr>
                        <a:t>Center for Internet Security (CIS) Policy Templates</a:t>
                      </a:r>
                      <a:endParaRPr lang="en-US" sz="1600" b="1" i="0" kern="1200" dirty="0">
                        <a:solidFill>
                          <a:schemeClr val="dk1"/>
                        </a:solidFill>
                        <a:effectLst/>
                        <a:latin typeface="+mn-lt"/>
                        <a:ea typeface="+mn-ea"/>
                        <a:cs typeface="+mn-cs"/>
                      </a:endParaRPr>
                    </a:p>
                    <a:p>
                      <a:pPr mar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tx1"/>
                          </a:solidFill>
                          <a:effectLst/>
                          <a:latin typeface="+mn-lt"/>
                          <a:ea typeface="+mn-ea"/>
                          <a:cs typeface="+mn-cs"/>
                        </a:rPr>
                        <a:t>Description: </a:t>
                      </a:r>
                      <a:r>
                        <a:rPr lang="en-US" sz="1600" b="0" i="0" kern="1200" dirty="0">
                          <a:solidFill>
                            <a:schemeClr val="dk1"/>
                          </a:solidFill>
                          <a:effectLst/>
                          <a:latin typeface="+mn-lt"/>
                          <a:ea typeface="+mn-ea"/>
                          <a:cs typeface="+mn-cs"/>
                        </a:rPr>
                        <a:t>These free policy templates by CIS align with CIS Controls v8 (see more information about this framework under the security frameworks tab).</a:t>
                      </a:r>
                    </a:p>
                    <a:p>
                      <a:pPr marL="0" lv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0" lv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lvl="0" indent="-285750">
                        <a:buFont typeface="Wingdings" panose="05000000000000000000" pitchFamily="2" charset="2"/>
                        <a:buChar char="§"/>
                      </a:pPr>
                      <a:r>
                        <a:rPr lang="en-US" sz="1600" b="0" i="0" kern="1200" dirty="0">
                          <a:solidFill>
                            <a:schemeClr val="dk1"/>
                          </a:solidFill>
                          <a:effectLst/>
                          <a:latin typeface="+mn-lt"/>
                          <a:ea typeface="+mn-ea"/>
                          <a:cs typeface="+mn-cs"/>
                        </a:rPr>
                        <a:t>Developed by:</a:t>
                      </a:r>
                      <a:r>
                        <a:rPr lang="en-US" sz="1600" b="0" i="0" u="none" strike="noStrike" kern="1200" noProof="0" dirty="0">
                          <a:effectLst/>
                        </a:rPr>
                        <a:t> CIS</a:t>
                      </a:r>
                      <a:endParaRPr lang="en-US" sz="16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25</a:t>
            </a:fld>
            <a:endParaRPr lang="en-US" sz="1400" dirty="0">
              <a:solidFill>
                <a:srgbClr val="003C52"/>
              </a:solidFill>
            </a:endParaRPr>
          </a:p>
        </p:txBody>
      </p:sp>
      <p:pic>
        <p:nvPicPr>
          <p:cNvPr id="9" name="Picture 8">
            <a:hlinkClick r:id="rId3" action="ppaction://hlinksldjump"/>
            <a:extLst>
              <a:ext uri="{FF2B5EF4-FFF2-40B4-BE49-F238E27FC236}">
                <a16:creationId xmlns:a16="http://schemas.microsoft.com/office/drawing/2014/main" id="{2CF681C4-6D24-4BBF-B6FC-88544C47D1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4" name="Picture 3">
            <a:extLst>
              <a:ext uri="{FF2B5EF4-FFF2-40B4-BE49-F238E27FC236}">
                <a16:creationId xmlns:a16="http://schemas.microsoft.com/office/drawing/2014/main" id="{1E723E98-35DC-433B-884F-403EDC341BCC}"/>
              </a:ext>
            </a:extLst>
          </p:cNvPr>
          <p:cNvPicPr>
            <a:picLocks noChangeAspect="1"/>
          </p:cNvPicPr>
          <p:nvPr/>
        </p:nvPicPr>
        <p:blipFill>
          <a:blip r:embed="rId5"/>
          <a:stretch>
            <a:fillRect/>
          </a:stretch>
        </p:blipFill>
        <p:spPr>
          <a:xfrm>
            <a:off x="4697794" y="2182560"/>
            <a:ext cx="3863402" cy="3439569"/>
          </a:xfrm>
          <a:prstGeom prst="rect">
            <a:avLst/>
          </a:prstGeom>
        </p:spPr>
      </p:pic>
    </p:spTree>
    <p:extLst>
      <p:ext uri="{BB962C8B-B14F-4D97-AF65-F5344CB8AC3E}">
        <p14:creationId xmlns:p14="http://schemas.microsoft.com/office/powerpoint/2010/main" val="2209628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5" name="Title 4">
            <a:extLst>
              <a:ext uri="{FF2B5EF4-FFF2-40B4-BE49-F238E27FC236}">
                <a16:creationId xmlns:a16="http://schemas.microsoft.com/office/drawing/2014/main" id="{E7D8B496-E7F9-41D6-B777-1B3F78396C67}"/>
              </a:ext>
            </a:extLst>
          </p:cNvPr>
          <p:cNvSpPr>
            <a:spLocks noGrp="1"/>
          </p:cNvSpPr>
          <p:nvPr>
            <p:ph type="title"/>
          </p:nvPr>
        </p:nvSpPr>
        <p:spPr>
          <a:xfrm>
            <a:off x="685800" y="4706937"/>
            <a:ext cx="7772400" cy="1541463"/>
          </a:xfrm>
        </p:spPr>
        <p:txBody>
          <a:bodyPr>
            <a:normAutofit/>
          </a:bodyPr>
          <a:lstStyle/>
          <a:p>
            <a:r>
              <a:rPr lang="en-US" sz="3200" cap="none" dirty="0"/>
              <a:t>Security Frameworks</a:t>
            </a:r>
            <a:endParaRPr lang="en-US" sz="2000" b="0" dirty="0"/>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26</a:t>
            </a:fld>
            <a:endParaRPr lang="en-US" sz="1400" dirty="0">
              <a:solidFill>
                <a:srgbClr val="003C52"/>
              </a:solidFill>
            </a:endParaRPr>
          </a:p>
        </p:txBody>
      </p:sp>
      <p:pic>
        <p:nvPicPr>
          <p:cNvPr id="1026" name="Picture 2" descr="Information Security Standards: Potential significant updates to NIST  Cybersecurity Framework | Constangy, Brooks, Smith &amp; Prophete, LLP - JDSupra">
            <a:extLst>
              <a:ext uri="{FF2B5EF4-FFF2-40B4-BE49-F238E27FC236}">
                <a16:creationId xmlns:a16="http://schemas.microsoft.com/office/drawing/2014/main" id="{3FBCA672-A5E4-4F6B-ADB8-EED5FAEED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152" y="1207150"/>
            <a:ext cx="5663696" cy="3320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DD0B226-B86F-41D2-A721-F982DE1AEDE2}"/>
              </a:ext>
            </a:extLst>
          </p:cNvPr>
          <p:cNvSpPr txBox="1"/>
          <p:nvPr/>
        </p:nvSpPr>
        <p:spPr>
          <a:xfrm>
            <a:off x="685800" y="5325070"/>
            <a:ext cx="7597877" cy="923330"/>
          </a:xfrm>
          <a:prstGeom prst="rect">
            <a:avLst/>
          </a:prstGeom>
          <a:noFill/>
        </p:spPr>
        <p:txBody>
          <a:bodyPr wrap="square" lIns="91440" tIns="45720" rIns="91440" bIns="45720" rtlCol="0" anchor="t">
            <a:spAutoFit/>
          </a:bodyPr>
          <a:lstStyle/>
          <a:p>
            <a:r>
              <a:rPr lang="en-US" i="1" dirty="0">
                <a:solidFill>
                  <a:srgbClr val="000000"/>
                </a:solidFill>
                <a:latin typeface="Calibri"/>
                <a:cs typeface="Calibri"/>
              </a:rPr>
              <a:t>I</a:t>
            </a:r>
            <a:r>
              <a:rPr lang="en-US" b="0" i="1" dirty="0">
                <a:solidFill>
                  <a:srgbClr val="000000"/>
                </a:solidFill>
                <a:effectLst/>
                <a:latin typeface="Calibri"/>
                <a:cs typeface="Calibri"/>
              </a:rPr>
              <a:t>ncludes a list of security frameworks, along with brief descriptions, that could be used to maintain </a:t>
            </a:r>
            <a:r>
              <a:rPr lang="en-US" i="1" dirty="0">
                <a:solidFill>
                  <a:srgbClr val="000000"/>
                </a:solidFill>
                <a:latin typeface="Calibri"/>
                <a:cs typeface="Calibri"/>
              </a:rPr>
              <a:t>cybersecurity within your organization</a:t>
            </a:r>
            <a:r>
              <a:rPr lang="en-US" b="0" i="1" dirty="0">
                <a:solidFill>
                  <a:srgbClr val="000000"/>
                </a:solidFill>
                <a:effectLst/>
                <a:latin typeface="Calibri"/>
                <a:cs typeface="Calibri"/>
              </a:rPr>
              <a:t>. This tab will also </a:t>
            </a:r>
            <a:r>
              <a:rPr lang="en-US" i="1" dirty="0">
                <a:solidFill>
                  <a:srgbClr val="000000"/>
                </a:solidFill>
                <a:latin typeface="Calibri"/>
                <a:cs typeface="Calibri"/>
              </a:rPr>
              <a:t>provide</a:t>
            </a:r>
            <a:r>
              <a:rPr lang="en-US" b="0" i="1" dirty="0">
                <a:solidFill>
                  <a:srgbClr val="000000"/>
                </a:solidFill>
                <a:effectLst/>
                <a:latin typeface="Calibri"/>
                <a:cs typeface="Calibri"/>
              </a:rPr>
              <a:t> information on when this framework </a:t>
            </a:r>
            <a:r>
              <a:rPr lang="en-US" i="1" dirty="0">
                <a:solidFill>
                  <a:srgbClr val="000000"/>
                </a:solidFill>
                <a:latin typeface="Calibri"/>
                <a:cs typeface="Calibri"/>
              </a:rPr>
              <a:t>might be utilized</a:t>
            </a:r>
            <a:r>
              <a:rPr lang="en-US" b="0" i="1" dirty="0">
                <a:solidFill>
                  <a:srgbClr val="000000"/>
                </a:solidFill>
                <a:effectLst/>
                <a:latin typeface="Calibri"/>
                <a:cs typeface="Calibri"/>
              </a:rPr>
              <a:t>.</a:t>
            </a:r>
            <a:r>
              <a:rPr lang="en-US" i="1" dirty="0">
                <a:solidFill>
                  <a:srgbClr val="000000"/>
                </a:solidFill>
                <a:latin typeface="Calibri"/>
                <a:cs typeface="Calibri"/>
              </a:rPr>
              <a:t> </a:t>
            </a:r>
            <a:endParaRPr lang="en-US" i="1" dirty="0"/>
          </a:p>
        </p:txBody>
      </p:sp>
      <p:sp>
        <p:nvSpPr>
          <p:cNvPr id="6" name="TextBox 5">
            <a:extLst>
              <a:ext uri="{FF2B5EF4-FFF2-40B4-BE49-F238E27FC236}">
                <a16:creationId xmlns:a16="http://schemas.microsoft.com/office/drawing/2014/main" id="{32221E6A-74F2-B3F5-25D9-051D83810E9A}"/>
              </a:ext>
            </a:extLst>
          </p:cNvPr>
          <p:cNvSpPr txBox="1"/>
          <p:nvPr/>
        </p:nvSpPr>
        <p:spPr>
          <a:xfrm>
            <a:off x="6610351" y="609600"/>
            <a:ext cx="2348753" cy="369332"/>
          </a:xfrm>
          <a:prstGeom prst="rect">
            <a:avLst/>
          </a:prstGeom>
          <a:noFill/>
        </p:spPr>
        <p:txBody>
          <a:bodyPr wrap="square" rtlCol="0">
            <a:spAutoFit/>
          </a:bodyPr>
          <a:lstStyle/>
          <a:p>
            <a:r>
              <a:rPr lang="en-US" b="1" dirty="0">
                <a:hlinkClick r:id="rId3" action="ppaction://hlinksldjump"/>
              </a:rPr>
              <a:t>Table of Contents</a:t>
            </a:r>
            <a:endParaRPr lang="en-US" b="1" dirty="0"/>
          </a:p>
        </p:txBody>
      </p:sp>
      <p:pic>
        <p:nvPicPr>
          <p:cNvPr id="10" name="Picture 9">
            <a:hlinkClick r:id="rId3" action="ppaction://hlinksldjump"/>
            <a:extLst>
              <a:ext uri="{FF2B5EF4-FFF2-40B4-BE49-F238E27FC236}">
                <a16:creationId xmlns:a16="http://schemas.microsoft.com/office/drawing/2014/main" id="{35DEA64C-C08C-4F15-A5D5-763D5C38D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530266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2264346141"/>
              </p:ext>
            </p:extLst>
          </p:nvPr>
        </p:nvGraphicFramePr>
        <p:xfrm>
          <a:off x="457200" y="1600200"/>
          <a:ext cx="8229600" cy="3626034"/>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325137">
                <a:tc>
                  <a:txBody>
                    <a:bodyPr/>
                    <a:lstStyle/>
                    <a:p>
                      <a:pPr algn="ctr"/>
                      <a:r>
                        <a:rPr lang="en-US" dirty="0"/>
                        <a:t>CSTK</a:t>
                      </a:r>
                    </a:p>
                  </a:txBody>
                  <a:tcPr/>
                </a:tc>
                <a:tc>
                  <a:txBody>
                    <a:bodyPr/>
                    <a:lstStyle/>
                    <a:p>
                      <a:pPr algn="ctr"/>
                      <a:r>
                        <a:rPr lang="en-US" dirty="0"/>
                        <a:t>Security Framework</a:t>
                      </a:r>
                    </a:p>
                  </a:txBody>
                  <a:tcPr/>
                </a:tc>
                <a:extLst>
                  <a:ext uri="{0D108BD9-81ED-4DB2-BD59-A6C34878D82A}">
                    <a16:rowId xmlns:a16="http://schemas.microsoft.com/office/drawing/2014/main" val="828878975"/>
                  </a:ext>
                </a:extLst>
              </a:tr>
              <a:tr h="3260274">
                <a:tc>
                  <a:txBody>
                    <a:bodyPr/>
                    <a:lstStyle/>
                    <a:p>
                      <a:pPr marL="0" indent="0">
                        <a:buFont typeface="Wingdings" panose="05000000000000000000" pitchFamily="2" charset="2"/>
                        <a:buNone/>
                      </a:pPr>
                      <a:r>
                        <a:rPr lang="en-US" sz="1600" b="1" i="0" u="none" kern="1200" dirty="0">
                          <a:solidFill>
                            <a:schemeClr val="dk1"/>
                          </a:solidFill>
                          <a:effectLst/>
                          <a:latin typeface="+mn-lt"/>
                          <a:ea typeface="+mn-ea"/>
                          <a:cs typeface="+mn-cs"/>
                        </a:rPr>
                        <a:t>Security Framework</a:t>
                      </a:r>
                      <a:endParaRPr lang="en-US" sz="1600" b="1" i="0" kern="1200" dirty="0">
                        <a:solidFill>
                          <a:schemeClr val="dk1"/>
                        </a:solidFill>
                        <a:effectLst/>
                        <a:latin typeface="+mn-lt"/>
                        <a:ea typeface="+mn-ea"/>
                        <a:cs typeface="+mn-cs"/>
                      </a:endParaRPr>
                    </a:p>
                    <a:p>
                      <a:pPr marL="285750" indent="-285750">
                        <a:buFont typeface="Wingdings" panose="05000000000000000000" pitchFamily="2" charset="2"/>
                        <a:buChar char="Ø"/>
                      </a:pPr>
                      <a:endParaRPr lang="en-US" sz="1600" b="0" i="0" kern="1200" dirty="0">
                        <a:solidFill>
                          <a:schemeClr val="dk1"/>
                        </a:solidFill>
                        <a:effectLst/>
                        <a:latin typeface="+mn-lt"/>
                        <a:ea typeface="+mn-ea"/>
                        <a:cs typeface="+mn-cs"/>
                      </a:endParaRPr>
                    </a:p>
                    <a:p>
                      <a:pPr marL="285750" marR="0" indent="-285750" algn="l">
                        <a:lnSpc>
                          <a:spcPct val="100000"/>
                        </a:lnSpc>
                        <a:spcBef>
                          <a:spcPts val="0"/>
                        </a:spcBef>
                        <a:spcAft>
                          <a:spcPts val="0"/>
                        </a:spcAft>
                        <a:buClr>
                          <a:srgbClr val="003C52"/>
                        </a:buClr>
                        <a:buFont typeface="Wingdings,Sans-Serif" panose="05000000000000000000" pitchFamily="2" charset="2"/>
                        <a:buChar char="Ø"/>
                      </a:pPr>
                      <a:r>
                        <a:rPr lang="en-US" sz="1600" b="0" i="0" kern="1200" dirty="0">
                          <a:solidFill>
                            <a:schemeClr val="dk1"/>
                          </a:solidFill>
                          <a:effectLst/>
                          <a:latin typeface="+mn-lt"/>
                          <a:ea typeface="+mn-ea"/>
                          <a:cs typeface="+mn-cs"/>
                        </a:rPr>
                        <a:t>Description: </a:t>
                      </a:r>
                      <a:r>
                        <a:rPr lang="en-US" sz="1600" b="0" i="0" u="none" strike="noStrike" kern="1200" noProof="0" dirty="0">
                          <a:solidFill>
                            <a:schemeClr val="dk1"/>
                          </a:solidFill>
                          <a:effectLst/>
                          <a:latin typeface="Calibri"/>
                        </a:rPr>
                        <a:t>This tab includes a list of security frameworks that provide a comprehensive and structured approach to cybersecurity, helping health organizations safeguard sensitive data, maintain operational continuity, and build trust with patients and partners. </a:t>
                      </a:r>
                      <a:endParaRPr lang="en-US" sz="1600" b="0" i="0" u="none" strike="noStrike" kern="1200" noProof="0" dirty="0">
                        <a:solidFill>
                          <a:srgbClr val="003C52"/>
                        </a:solidFill>
                        <a:effectLst/>
                        <a:latin typeface="Calibri"/>
                      </a:endParaRPr>
                    </a:p>
                    <a:p>
                      <a:pPr marL="285750" lvl="0" indent="-285750">
                        <a:buFont typeface="Wingdings" panose="05000000000000000000" pitchFamily="2" charset="2"/>
                        <a:buChar char="Ø"/>
                      </a:pPr>
                      <a:endParaRPr lang="en-US" sz="14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27</a:t>
            </a:fld>
            <a:endParaRPr lang="en-US" sz="1400" dirty="0">
              <a:solidFill>
                <a:srgbClr val="003C52"/>
              </a:solidFill>
            </a:endParaRPr>
          </a:p>
        </p:txBody>
      </p:sp>
      <p:pic>
        <p:nvPicPr>
          <p:cNvPr id="9" name="Picture 8">
            <a:hlinkClick r:id="rId2" action="ppaction://hlinksldjump"/>
            <a:extLst>
              <a:ext uri="{FF2B5EF4-FFF2-40B4-BE49-F238E27FC236}">
                <a16:creationId xmlns:a16="http://schemas.microsoft.com/office/drawing/2014/main" id="{E2A447B2-2A7B-48C6-9BBA-375A0CCF9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5" name="Picture 4">
            <a:extLst>
              <a:ext uri="{FF2B5EF4-FFF2-40B4-BE49-F238E27FC236}">
                <a16:creationId xmlns:a16="http://schemas.microsoft.com/office/drawing/2014/main" id="{5E413772-C3DC-43E1-99E0-AA211A76020B}"/>
              </a:ext>
            </a:extLst>
          </p:cNvPr>
          <p:cNvPicPr>
            <a:picLocks noChangeAspect="1"/>
          </p:cNvPicPr>
          <p:nvPr/>
        </p:nvPicPr>
        <p:blipFill>
          <a:blip r:embed="rId4"/>
          <a:stretch>
            <a:fillRect/>
          </a:stretch>
        </p:blipFill>
        <p:spPr>
          <a:xfrm>
            <a:off x="4677716" y="2329436"/>
            <a:ext cx="3859139" cy="2343048"/>
          </a:xfrm>
          <a:prstGeom prst="rect">
            <a:avLst/>
          </a:prstGeom>
        </p:spPr>
      </p:pic>
    </p:spTree>
    <p:extLst>
      <p:ext uri="{BB962C8B-B14F-4D97-AF65-F5344CB8AC3E}">
        <p14:creationId xmlns:p14="http://schemas.microsoft.com/office/powerpoint/2010/main" val="2776005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314465619"/>
              </p:ext>
            </p:extLst>
          </p:nvPr>
        </p:nvGraphicFramePr>
        <p:xfrm>
          <a:off x="457200" y="1109743"/>
          <a:ext cx="8229600" cy="559585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479722">
                <a:tc>
                  <a:txBody>
                    <a:bodyPr/>
                    <a:lstStyle/>
                    <a:p>
                      <a:pPr algn="ctr"/>
                      <a:r>
                        <a:rPr lang="en-US" dirty="0"/>
                        <a:t>CSTK</a:t>
                      </a:r>
                    </a:p>
                  </a:txBody>
                  <a:tcPr/>
                </a:tc>
                <a:tc>
                  <a:txBody>
                    <a:bodyPr/>
                    <a:lstStyle/>
                    <a:p>
                      <a:pPr algn="ctr"/>
                      <a:r>
                        <a:rPr lang="en-US" dirty="0"/>
                        <a:t>Security Framework</a:t>
                      </a:r>
                    </a:p>
                  </a:txBody>
                  <a:tcPr/>
                </a:tc>
                <a:extLst>
                  <a:ext uri="{0D108BD9-81ED-4DB2-BD59-A6C34878D82A}">
                    <a16:rowId xmlns:a16="http://schemas.microsoft.com/office/drawing/2014/main" val="828878975"/>
                  </a:ext>
                </a:extLst>
              </a:tr>
              <a:tr h="5116136">
                <a:tc>
                  <a:txBody>
                    <a:bodyPr/>
                    <a:lstStyle/>
                    <a:p>
                      <a:pPr marL="0" indent="0">
                        <a:buFont typeface="Wingdings" panose="05000000000000000000" pitchFamily="2" charset="2"/>
                        <a:buNone/>
                      </a:pPr>
                      <a:r>
                        <a:rPr lang="en-US" sz="1600" b="1" i="0" u="none" kern="1200" dirty="0">
                          <a:solidFill>
                            <a:schemeClr val="dk1"/>
                          </a:solidFill>
                          <a:effectLst/>
                          <a:latin typeface="+mn-lt"/>
                          <a:ea typeface="+mn-ea"/>
                          <a:cs typeface="+mn-cs"/>
                        </a:rPr>
                        <a:t>Security Framework</a:t>
                      </a:r>
                      <a:r>
                        <a:rPr lang="en-US" sz="1600" b="1" i="0" kern="1200" dirty="0">
                          <a:solidFill>
                            <a:schemeClr val="dk1"/>
                          </a:solidFill>
                          <a:effectLst/>
                          <a:latin typeface="+mn-lt"/>
                          <a:ea typeface="+mn-ea"/>
                          <a:cs typeface="+mn-cs"/>
                        </a:rPr>
                        <a:t>: </a:t>
                      </a:r>
                      <a:r>
                        <a:rPr lang="en-US" sz="1600" b="1" i="0" kern="1200" dirty="0">
                          <a:solidFill>
                            <a:schemeClr val="dk1"/>
                          </a:solidFill>
                          <a:effectLst/>
                          <a:latin typeface="+mn-lt"/>
                          <a:ea typeface="+mn-ea"/>
                          <a:cs typeface="+mn-cs"/>
                          <a:hlinkClick r:id="rId2"/>
                        </a:rPr>
                        <a:t>Cybersecurity Framework | NIST</a:t>
                      </a:r>
                      <a:endParaRPr lang="en-US" sz="1600" b="1" i="0" kern="1200" dirty="0">
                        <a:solidFill>
                          <a:schemeClr val="dk1"/>
                        </a:solidFill>
                        <a:effectLst/>
                        <a:latin typeface="+mn-lt"/>
                        <a:ea typeface="+mn-ea"/>
                        <a:cs typeface="+mn-cs"/>
                      </a:endParaRPr>
                    </a:p>
                    <a:p>
                      <a:pPr marL="285750" indent="-285750">
                        <a:buFont typeface="Wingdings" panose="05000000000000000000" pitchFamily="2" charset="2"/>
                        <a:buChar char="Ø"/>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The NIST Cybersecurity Framework is commonly used across various sectors, including healthcare. It offers a risk-based approach to managing cybersecurity risks and provides guidelines for identifying, protecting, detecting, responding to, and recovering from cyber incidents. </a:t>
                      </a:r>
                    </a:p>
                    <a:p>
                      <a:pPr mar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Applicable when: A health center wants to assess and improve its cybersecurity posture, protect sensitive patient data, and establish a proactive cybersecurity risk management program. </a:t>
                      </a:r>
                    </a:p>
                    <a:p>
                      <a:pPr marL="285750" indent="-285750">
                        <a:buFont typeface="Wingdings" panose="05000000000000000000" pitchFamily="2" charset="2"/>
                        <a:buChar char="Ø"/>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600" b="0" dirty="0"/>
                        <a:t>This framework is commonly used by community health centers.</a:t>
                      </a: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28</a:t>
            </a:fld>
            <a:endParaRPr lang="en-US" sz="1400" dirty="0">
              <a:solidFill>
                <a:srgbClr val="003C52"/>
              </a:solidFill>
            </a:endParaRPr>
          </a:p>
        </p:txBody>
      </p:sp>
      <p:pic>
        <p:nvPicPr>
          <p:cNvPr id="6" name="Picture 5">
            <a:extLst>
              <a:ext uri="{FF2B5EF4-FFF2-40B4-BE49-F238E27FC236}">
                <a16:creationId xmlns:a16="http://schemas.microsoft.com/office/drawing/2014/main" id="{9A5451A3-EB3A-4FF0-9CBF-2718CE96E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181728"/>
            <a:ext cx="3100856" cy="3810000"/>
          </a:xfrm>
          <a:prstGeom prst="rect">
            <a:avLst/>
          </a:prstGeom>
        </p:spPr>
      </p:pic>
      <p:pic>
        <p:nvPicPr>
          <p:cNvPr id="9" name="Picture 8">
            <a:hlinkClick r:id="rId4" action="ppaction://hlinksldjump"/>
            <a:extLst>
              <a:ext uri="{FF2B5EF4-FFF2-40B4-BE49-F238E27FC236}">
                <a16:creationId xmlns:a16="http://schemas.microsoft.com/office/drawing/2014/main" id="{8AE56036-3E9F-4985-94F1-B8725D345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511131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974166738"/>
              </p:ext>
            </p:extLst>
          </p:nvPr>
        </p:nvGraphicFramePr>
        <p:xfrm>
          <a:off x="457200" y="1119219"/>
          <a:ext cx="8229600" cy="5586382"/>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463867">
                <a:tc>
                  <a:txBody>
                    <a:bodyPr/>
                    <a:lstStyle/>
                    <a:p>
                      <a:pPr algn="ctr"/>
                      <a:r>
                        <a:rPr lang="en-US" dirty="0"/>
                        <a:t>CSTK</a:t>
                      </a:r>
                    </a:p>
                  </a:txBody>
                  <a:tcPr/>
                </a:tc>
                <a:tc>
                  <a:txBody>
                    <a:bodyPr/>
                    <a:lstStyle/>
                    <a:p>
                      <a:pPr algn="ctr"/>
                      <a:r>
                        <a:rPr lang="en-US" dirty="0"/>
                        <a:t>Security Framework</a:t>
                      </a:r>
                    </a:p>
                  </a:txBody>
                  <a:tcPr/>
                </a:tc>
                <a:extLst>
                  <a:ext uri="{0D108BD9-81ED-4DB2-BD59-A6C34878D82A}">
                    <a16:rowId xmlns:a16="http://schemas.microsoft.com/office/drawing/2014/main" val="828878975"/>
                  </a:ext>
                </a:extLst>
              </a:tr>
              <a:tr h="5122515">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Security Framework: </a:t>
                      </a:r>
                      <a:r>
                        <a:rPr lang="en-US" sz="1600" b="1" i="0" kern="1200" dirty="0">
                          <a:solidFill>
                            <a:schemeClr val="dk1"/>
                          </a:solidFill>
                          <a:effectLst/>
                          <a:latin typeface="+mn-lt"/>
                          <a:ea typeface="+mn-ea"/>
                          <a:cs typeface="+mn-cs"/>
                          <a:hlinkClick r:id="rId2"/>
                        </a:rPr>
                        <a:t>405(d) Health Industry Cybersecurity Practices (HICP)</a:t>
                      </a:r>
                      <a:endParaRPr lang="en-US" sz="1600" b="1" i="0" kern="1200" dirty="0">
                        <a:solidFill>
                          <a:schemeClr val="dk1"/>
                        </a:solidFill>
                        <a:effectLst/>
                        <a:latin typeface="+mn-lt"/>
                        <a:ea typeface="+mn-ea"/>
                        <a:cs typeface="+mn-cs"/>
                      </a:endParaRPr>
                    </a:p>
                    <a:p>
                      <a:pPr marL="0" indent="0">
                        <a:buFont typeface="Wingdings" panose="05000000000000000000" pitchFamily="2" charset="2"/>
                        <a:buNone/>
                      </a:pPr>
                      <a:endParaRPr lang="en-US" sz="14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400" b="0" i="0" kern="1200" dirty="0">
                          <a:solidFill>
                            <a:schemeClr val="tx1"/>
                          </a:solidFill>
                          <a:effectLst/>
                          <a:latin typeface="+mn-lt"/>
                          <a:ea typeface="+mn-ea"/>
                          <a:cs typeface="+mn-cs"/>
                        </a:rPr>
                        <a:t>Description: </a:t>
                      </a:r>
                      <a:r>
                        <a:rPr lang="en-US" sz="1400" b="0" i="0" dirty="0">
                          <a:solidFill>
                            <a:schemeClr val="tx1"/>
                          </a:solidFill>
                          <a:effectLst/>
                          <a:latin typeface="Calibri" panose="020F0502020204030204" pitchFamily="34" charset="0"/>
                        </a:rPr>
                        <a:t>The 405(d) Program is a collaborative effort between industry and the federal government to align healthcare industry security practices to develop consensus-based guidelines, practices, and methodologies to strengthen the healthcare and public health (HPH) sector’s cybersecurity posture against cyber threats. The program has created a cybersecurity framework called Health Industry Cybersecurity Practices (HICP).</a:t>
                      </a:r>
                    </a:p>
                    <a:p>
                      <a:pPr marL="0" indent="0">
                        <a:buFont typeface="Wingdings" panose="05000000000000000000" pitchFamily="2" charset="2"/>
                        <a:buNone/>
                      </a:pPr>
                      <a:endParaRPr lang="en-US" sz="1400" b="0" i="0" kern="1200" dirty="0">
                        <a:solidFill>
                          <a:schemeClr val="tx1"/>
                        </a:solidFill>
                        <a:effectLst/>
                        <a:latin typeface="+mn-lt"/>
                        <a:ea typeface="+mn-ea"/>
                        <a:cs typeface="+mn-cs"/>
                      </a:endParaRPr>
                    </a:p>
                    <a:p>
                      <a:pPr marL="285750" indent="-285750">
                        <a:buFont typeface="Wingdings" panose="05000000000000000000" pitchFamily="2" charset="2"/>
                        <a:buChar char="Ø"/>
                      </a:pPr>
                      <a:r>
                        <a:rPr lang="en-US" sz="1400" b="0" i="0" kern="1200" dirty="0">
                          <a:solidFill>
                            <a:schemeClr val="tx1"/>
                          </a:solidFill>
                          <a:effectLst/>
                          <a:latin typeface="+mn-lt"/>
                          <a:ea typeface="+mn-ea"/>
                          <a:cs typeface="+mn-cs"/>
                        </a:rPr>
                        <a:t>Applicable when: </a:t>
                      </a:r>
                      <a:r>
                        <a:rPr lang="en-US" sz="1400" b="0" i="0" u="none" strike="noStrike" kern="1200" noProof="0" dirty="0">
                          <a:effectLst/>
                        </a:rPr>
                        <a:t>A health center wants to avoid or has already experienced a significant cybersecurity incident that compromised patient data and disrupted its operations. The clinic recognizes the need to improve its cybersecurity practices and protect against future threats.</a:t>
                      </a:r>
                    </a:p>
                    <a:p>
                      <a:pPr marL="285750" indent="-285750">
                        <a:buFont typeface="Wingdings" panose="05000000000000000000" pitchFamily="2" charset="2"/>
                        <a:buChar char="Ø"/>
                      </a:pPr>
                      <a:endParaRPr lang="en-US" sz="1400" b="0" i="0" u="none" strike="noStrike" kern="1200" noProof="0" dirty="0">
                        <a:solidFill>
                          <a:schemeClr val="tx1"/>
                        </a:solidFill>
                        <a:effectLst/>
                        <a:latin typeface="Calibri"/>
                      </a:endParaRPr>
                    </a:p>
                    <a:p>
                      <a:pPr marL="285750" indent="-285750">
                        <a:buFont typeface="Wingdings" panose="05000000000000000000" pitchFamily="2" charset="2"/>
                        <a:buChar char="Ø"/>
                      </a:pPr>
                      <a:r>
                        <a:rPr lang="en-US" sz="1400" b="0" i="0" dirty="0">
                          <a:solidFill>
                            <a:schemeClr val="tx1"/>
                          </a:solidFill>
                          <a:effectLst/>
                          <a:latin typeface="+mn-lt"/>
                        </a:rPr>
                        <a:t>This framework is commonly used by community health centers.</a:t>
                      </a:r>
                      <a:endParaRPr lang="en-US" sz="1400" b="0" i="0" dirty="0">
                        <a:solidFill>
                          <a:schemeClr val="tx1"/>
                        </a:solidFill>
                        <a:effectLst/>
                        <a:latin typeface="Calibri"/>
                      </a:endParaRP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29</a:t>
            </a:fld>
            <a:endParaRPr lang="en-US" sz="1400" dirty="0">
              <a:solidFill>
                <a:srgbClr val="003C52"/>
              </a:solidFill>
            </a:endParaRPr>
          </a:p>
        </p:txBody>
      </p:sp>
      <p:pic>
        <p:nvPicPr>
          <p:cNvPr id="12" name="Picture 11">
            <a:extLst>
              <a:ext uri="{FF2B5EF4-FFF2-40B4-BE49-F238E27FC236}">
                <a16:creationId xmlns:a16="http://schemas.microsoft.com/office/drawing/2014/main" id="{8E8516DA-0C7E-4FB7-9154-F7E0DB26A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149" y="2032087"/>
            <a:ext cx="3035118" cy="3955154"/>
          </a:xfrm>
          <a:prstGeom prst="rect">
            <a:avLst/>
          </a:prstGeom>
        </p:spPr>
      </p:pic>
      <p:pic>
        <p:nvPicPr>
          <p:cNvPr id="9" name="Picture 8">
            <a:hlinkClick r:id="rId4" action="ppaction://hlinksldjump"/>
            <a:extLst>
              <a:ext uri="{FF2B5EF4-FFF2-40B4-BE49-F238E27FC236}">
                <a16:creationId xmlns:a16="http://schemas.microsoft.com/office/drawing/2014/main" id="{B04FC7F1-8EC9-44BA-A6CB-D3444A5262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46132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5" name="Title 4">
            <a:extLst>
              <a:ext uri="{FF2B5EF4-FFF2-40B4-BE49-F238E27FC236}">
                <a16:creationId xmlns:a16="http://schemas.microsoft.com/office/drawing/2014/main" id="{E7D8B496-E7F9-41D6-B777-1B3F78396C67}"/>
              </a:ext>
            </a:extLst>
          </p:cNvPr>
          <p:cNvSpPr>
            <a:spLocks noGrp="1"/>
          </p:cNvSpPr>
          <p:nvPr>
            <p:ph type="title"/>
          </p:nvPr>
        </p:nvSpPr>
        <p:spPr>
          <a:xfrm>
            <a:off x="565909" y="4600108"/>
            <a:ext cx="7772400" cy="589638"/>
          </a:xfrm>
        </p:spPr>
        <p:txBody>
          <a:bodyPr>
            <a:normAutofit/>
          </a:bodyPr>
          <a:lstStyle/>
          <a:p>
            <a:r>
              <a:rPr lang="en-US" sz="3200" cap="none" dirty="0"/>
              <a:t>Introduction to Cybersecurity Toolkit </a:t>
            </a:r>
            <a:endParaRPr lang="en-US" sz="2000" b="0" dirty="0"/>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3</a:t>
            </a:fld>
            <a:endParaRPr lang="en-US" sz="1400" dirty="0">
              <a:solidFill>
                <a:srgbClr val="003C52"/>
              </a:solidFill>
            </a:endParaRPr>
          </a:p>
        </p:txBody>
      </p:sp>
      <p:sp>
        <p:nvSpPr>
          <p:cNvPr id="2" name="TextBox 1">
            <a:extLst>
              <a:ext uri="{FF2B5EF4-FFF2-40B4-BE49-F238E27FC236}">
                <a16:creationId xmlns:a16="http://schemas.microsoft.com/office/drawing/2014/main" id="{74B2552D-F7AB-F14B-2AEF-5B46950D7D49}"/>
              </a:ext>
            </a:extLst>
          </p:cNvPr>
          <p:cNvSpPr txBox="1"/>
          <p:nvPr/>
        </p:nvSpPr>
        <p:spPr>
          <a:xfrm>
            <a:off x="565909" y="5299784"/>
            <a:ext cx="75834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000000"/>
                </a:solidFill>
                <a:cs typeface="Calibri"/>
              </a:rPr>
              <a:t>Includes the objectives of the cybersecurity toolkit, details regarding hyperlinks within the toolkit, and a brief overview of the cybersecurity landscape. </a:t>
            </a:r>
          </a:p>
        </p:txBody>
      </p:sp>
      <p:pic>
        <p:nvPicPr>
          <p:cNvPr id="9" name="Picture 8" descr="A blue circular logo with lines and dots&#10;&#10;Description automatically generated">
            <a:extLst>
              <a:ext uri="{FF2B5EF4-FFF2-40B4-BE49-F238E27FC236}">
                <a16:creationId xmlns:a16="http://schemas.microsoft.com/office/drawing/2014/main" id="{5BF7FC90-1378-9135-D8BC-7F7EE3905AE1}"/>
              </a:ext>
            </a:extLst>
          </p:cNvPr>
          <p:cNvPicPr>
            <a:picLocks noChangeAspect="1"/>
          </p:cNvPicPr>
          <p:nvPr/>
        </p:nvPicPr>
        <p:blipFill>
          <a:blip r:embed="rId3"/>
          <a:stretch>
            <a:fillRect/>
          </a:stretch>
        </p:blipFill>
        <p:spPr>
          <a:xfrm>
            <a:off x="670146" y="1341923"/>
            <a:ext cx="7803709" cy="3070927"/>
          </a:xfrm>
          <a:prstGeom prst="rect">
            <a:avLst/>
          </a:prstGeom>
        </p:spPr>
      </p:pic>
      <p:sp>
        <p:nvSpPr>
          <p:cNvPr id="11" name="TextBox 10">
            <a:extLst>
              <a:ext uri="{FF2B5EF4-FFF2-40B4-BE49-F238E27FC236}">
                <a16:creationId xmlns:a16="http://schemas.microsoft.com/office/drawing/2014/main" id="{A4EEEED2-A804-4AFD-91D5-F5438850DCEC}"/>
              </a:ext>
            </a:extLst>
          </p:cNvPr>
          <p:cNvSpPr txBox="1"/>
          <p:nvPr/>
        </p:nvSpPr>
        <p:spPr>
          <a:xfrm>
            <a:off x="6610351" y="609600"/>
            <a:ext cx="2348753" cy="369332"/>
          </a:xfrm>
          <a:prstGeom prst="rect">
            <a:avLst/>
          </a:prstGeom>
          <a:noFill/>
        </p:spPr>
        <p:txBody>
          <a:bodyPr wrap="square" rtlCol="0">
            <a:spAutoFit/>
          </a:bodyPr>
          <a:lstStyle/>
          <a:p>
            <a:r>
              <a:rPr lang="en-US" b="1" dirty="0">
                <a:hlinkClick r:id="rId4" action="ppaction://hlinksldjump"/>
              </a:rPr>
              <a:t>Table of Contents</a:t>
            </a:r>
            <a:endParaRPr lang="en-US" b="1" dirty="0"/>
          </a:p>
        </p:txBody>
      </p:sp>
      <p:pic>
        <p:nvPicPr>
          <p:cNvPr id="12" name="Picture 11">
            <a:hlinkClick r:id="rId4" action="ppaction://hlinksldjump"/>
            <a:extLst>
              <a:ext uri="{FF2B5EF4-FFF2-40B4-BE49-F238E27FC236}">
                <a16:creationId xmlns:a16="http://schemas.microsoft.com/office/drawing/2014/main" id="{586052E9-C48E-4CAC-8DAB-ED2184461B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5966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3466327060"/>
              </p:ext>
            </p:extLst>
          </p:nvPr>
        </p:nvGraphicFramePr>
        <p:xfrm>
          <a:off x="457200" y="1229306"/>
          <a:ext cx="8229600" cy="5081324"/>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430371">
                <a:tc>
                  <a:txBody>
                    <a:bodyPr/>
                    <a:lstStyle/>
                    <a:p>
                      <a:pPr algn="ctr"/>
                      <a:r>
                        <a:rPr lang="en-US" dirty="0"/>
                        <a:t>CSTK</a:t>
                      </a:r>
                    </a:p>
                  </a:txBody>
                  <a:tcPr/>
                </a:tc>
                <a:tc>
                  <a:txBody>
                    <a:bodyPr/>
                    <a:lstStyle/>
                    <a:p>
                      <a:pPr algn="ctr"/>
                      <a:r>
                        <a:rPr lang="en-US" dirty="0"/>
                        <a:t>Security Framework</a:t>
                      </a:r>
                    </a:p>
                  </a:txBody>
                  <a:tcPr/>
                </a:tc>
                <a:extLst>
                  <a:ext uri="{0D108BD9-81ED-4DB2-BD59-A6C34878D82A}">
                    <a16:rowId xmlns:a16="http://schemas.microsoft.com/office/drawing/2014/main" val="828878975"/>
                  </a:ext>
                </a:extLst>
              </a:tr>
              <a:tr h="4650953">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Security Framework: </a:t>
                      </a:r>
                      <a:r>
                        <a:rPr lang="en-US" sz="1600" b="1" i="0" kern="1200" dirty="0">
                          <a:solidFill>
                            <a:schemeClr val="dk1"/>
                          </a:solidFill>
                          <a:effectLst/>
                          <a:latin typeface="+mn-lt"/>
                          <a:ea typeface="+mn-ea"/>
                          <a:cs typeface="+mn-cs"/>
                          <a:hlinkClick r:id="rId2"/>
                        </a:rPr>
                        <a:t>ISO 27001</a:t>
                      </a:r>
                      <a:endParaRPr lang="en-US" sz="1600" b="1" i="0" kern="1200" dirty="0">
                        <a:solidFill>
                          <a:schemeClr val="dk1"/>
                        </a:solidFill>
                        <a:effectLst/>
                        <a:latin typeface="+mn-lt"/>
                        <a:ea typeface="+mn-ea"/>
                        <a:cs typeface="+mn-cs"/>
                      </a:endParaRPr>
                    </a:p>
                    <a:p>
                      <a:pPr mar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a:t>
                      </a:r>
                      <a:r>
                        <a:rPr lang="en-US" sz="1600" b="0" i="0" dirty="0">
                          <a:solidFill>
                            <a:schemeClr val="tx1"/>
                          </a:solidFill>
                          <a:effectLst/>
                          <a:latin typeface="Calibri"/>
                        </a:rPr>
                        <a:t>This internationally recognized standard </a:t>
                      </a:r>
                      <a:r>
                        <a:rPr lang="en-US" sz="1600" b="0" i="0" dirty="0">
                          <a:solidFill>
                            <a:schemeClr val="tx1"/>
                          </a:solidFill>
                          <a:effectLst/>
                          <a:latin typeface="+mn-lt"/>
                        </a:rPr>
                        <a:t>provides companies of all sizes and from all sectors guidance </a:t>
                      </a:r>
                      <a:r>
                        <a:rPr lang="en-US" sz="1600" b="0" i="0" dirty="0">
                          <a:solidFill>
                            <a:schemeClr val="tx1"/>
                          </a:solidFill>
                          <a:effectLst/>
                          <a:latin typeface="Calibri"/>
                        </a:rPr>
                        <a:t>for establishing, implementing, maintaining, and continuously improving an information security management system (ISMS). </a:t>
                      </a:r>
                    </a:p>
                    <a:p>
                      <a:pPr marL="0" indent="0">
                        <a:buFont typeface="Wingdings" panose="05000000000000000000" pitchFamily="2" charset="2"/>
                        <a:buNone/>
                      </a:pPr>
                      <a:endParaRPr lang="en-US" sz="1600" b="0" i="0" kern="1200" dirty="0">
                        <a:solidFill>
                          <a:schemeClr val="tx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tx1"/>
                          </a:solidFill>
                          <a:effectLst/>
                          <a:latin typeface="+mn-lt"/>
                          <a:ea typeface="+mn-ea"/>
                          <a:cs typeface="+mn-cs"/>
                        </a:rPr>
                        <a:t>Applicable when: </a:t>
                      </a:r>
                      <a:r>
                        <a:rPr lang="en-US" sz="1600" b="0" i="0" dirty="0">
                          <a:solidFill>
                            <a:schemeClr val="tx1"/>
                          </a:solidFill>
                          <a:effectLst/>
                          <a:latin typeface="+mn-lt"/>
                        </a:rPr>
                        <a:t>An organization wants to enhance its information security posture, protect patient data, and demonstrate a strong commitment to security while adapting to their size and needs, and scale as necessary as factors evolve. Health centers can adopt ISO 27001 to implement a systematic approach to managing security risks and protecting patient information.</a:t>
                      </a:r>
                      <a:endParaRPr lang="en-US" sz="1600" b="0" dirty="0">
                        <a:solidFill>
                          <a:schemeClr val="tx1"/>
                        </a:solidFill>
                        <a:latin typeface="Calibri"/>
                      </a:endParaRP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30</a:t>
            </a:fld>
            <a:endParaRPr lang="en-US" sz="1400" dirty="0">
              <a:solidFill>
                <a:srgbClr val="003C52"/>
              </a:solidFill>
            </a:endParaRPr>
          </a:p>
        </p:txBody>
      </p:sp>
      <p:pic>
        <p:nvPicPr>
          <p:cNvPr id="6" name="Picture 5">
            <a:extLst>
              <a:ext uri="{FF2B5EF4-FFF2-40B4-BE49-F238E27FC236}">
                <a16:creationId xmlns:a16="http://schemas.microsoft.com/office/drawing/2014/main" id="{328D3366-2185-490D-8DA5-5D8499845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738" y="2438400"/>
            <a:ext cx="4000706" cy="2635386"/>
          </a:xfrm>
          <a:prstGeom prst="rect">
            <a:avLst/>
          </a:prstGeom>
        </p:spPr>
      </p:pic>
      <p:pic>
        <p:nvPicPr>
          <p:cNvPr id="9" name="Picture 8">
            <a:hlinkClick r:id="rId4" action="ppaction://hlinksldjump"/>
            <a:extLst>
              <a:ext uri="{FF2B5EF4-FFF2-40B4-BE49-F238E27FC236}">
                <a16:creationId xmlns:a16="http://schemas.microsoft.com/office/drawing/2014/main" id="{45FC82F3-AE99-46D0-AECD-983671621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409430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3244769399"/>
              </p:ext>
            </p:extLst>
          </p:nvPr>
        </p:nvGraphicFramePr>
        <p:xfrm>
          <a:off x="457200" y="1116832"/>
          <a:ext cx="8229600" cy="5306426"/>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429626">
                <a:tc>
                  <a:txBody>
                    <a:bodyPr/>
                    <a:lstStyle/>
                    <a:p>
                      <a:pPr algn="ctr"/>
                      <a:r>
                        <a:rPr lang="en-US" dirty="0"/>
                        <a:t>CSTK</a:t>
                      </a:r>
                    </a:p>
                  </a:txBody>
                  <a:tcPr/>
                </a:tc>
                <a:tc>
                  <a:txBody>
                    <a:bodyPr/>
                    <a:lstStyle/>
                    <a:p>
                      <a:pPr algn="ctr"/>
                      <a:r>
                        <a:rPr lang="en-US" dirty="0"/>
                        <a:t>Security Framework</a:t>
                      </a:r>
                    </a:p>
                  </a:txBody>
                  <a:tcPr/>
                </a:tc>
                <a:extLst>
                  <a:ext uri="{0D108BD9-81ED-4DB2-BD59-A6C34878D82A}">
                    <a16:rowId xmlns:a16="http://schemas.microsoft.com/office/drawing/2014/main" val="828878975"/>
                  </a:ext>
                </a:extLst>
              </a:tr>
              <a:tr h="4333089">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Security Framework: </a:t>
                      </a:r>
                      <a:r>
                        <a:rPr lang="en-US" sz="1600" b="1" i="0" kern="1200" dirty="0">
                          <a:solidFill>
                            <a:schemeClr val="dk1"/>
                          </a:solidFill>
                          <a:effectLst/>
                          <a:latin typeface="+mn-lt"/>
                          <a:ea typeface="+mn-ea"/>
                          <a:cs typeface="+mn-cs"/>
                          <a:hlinkClick r:id="rId2"/>
                        </a:rPr>
                        <a:t>HITRUST CSF </a:t>
                      </a:r>
                    </a:p>
                    <a:p>
                      <a:pPr marL="0" indent="0">
                        <a:buFont typeface="Wingdings" panose="05000000000000000000" pitchFamily="2" charset="2"/>
                        <a:buNone/>
                      </a:pPr>
                      <a:r>
                        <a:rPr lang="en-US" sz="1600" b="1" i="0" kern="1200" dirty="0">
                          <a:solidFill>
                            <a:schemeClr val="dk1"/>
                          </a:solidFill>
                          <a:effectLst/>
                          <a:latin typeface="+mn-lt"/>
                          <a:ea typeface="+mn-ea"/>
                          <a:cs typeface="+mn-cs"/>
                          <a:hlinkClick r:id="rId2"/>
                        </a:rPr>
                        <a:t>(Health Information Trust Alliance Common Security Framework)</a:t>
                      </a:r>
                      <a:endParaRPr lang="en-US" sz="1600" b="1" i="0" kern="1200" dirty="0">
                        <a:solidFill>
                          <a:schemeClr val="dk1"/>
                        </a:solidFill>
                        <a:effectLst/>
                        <a:latin typeface="+mn-lt"/>
                        <a:ea typeface="+mn-ea"/>
                        <a:cs typeface="+mn-cs"/>
                      </a:endParaRPr>
                    </a:p>
                    <a:p>
                      <a:pPr marL="0" indent="0">
                        <a:buFont typeface="Wingdings" panose="05000000000000000000" pitchFamily="2" charset="2"/>
                        <a:buNone/>
                      </a:pPr>
                      <a:endParaRPr lang="en-US" sz="14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400" b="0" i="0" kern="1200" dirty="0">
                          <a:solidFill>
                            <a:schemeClr val="dk1"/>
                          </a:solidFill>
                          <a:effectLst/>
                          <a:latin typeface="+mn-lt"/>
                          <a:ea typeface="+mn-ea"/>
                          <a:cs typeface="+mn-cs"/>
                        </a:rPr>
                        <a:t>Description: HITRUST CSF is a comprehensive security framework specifically designed for the healthcare industry. It is scalable and customizable, allowing organizations to tailor controls based on their specific needs. It provides a comprehensive approach to assessing and validating third-party security practices, and its certification program offers assurance to partners. </a:t>
                      </a:r>
                    </a:p>
                    <a:p>
                      <a:pPr marL="285750" indent="-285750">
                        <a:buFont typeface="Wingdings" panose="05000000000000000000" pitchFamily="2" charset="2"/>
                        <a:buChar char="Ø"/>
                      </a:pPr>
                      <a:endParaRPr lang="en-US" sz="14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400" b="0" i="0" kern="1200" dirty="0">
                          <a:solidFill>
                            <a:schemeClr val="dk1"/>
                          </a:solidFill>
                          <a:effectLst/>
                          <a:latin typeface="+mn-lt"/>
                          <a:ea typeface="+mn-ea"/>
                          <a:cs typeface="+mn-cs"/>
                        </a:rPr>
                        <a:t>Applicable when: Though most often used by developers and payers, health centers may consider using the HITRUST CSF in specific scenarios where they aim to enhance their overall cybersecurity posture, demonstrate compliance with multiple regulatory requirements, and gain a comprehensive understanding of their security and privacy controls.</a:t>
                      </a:r>
                      <a:endParaRPr lang="en-US" sz="1400" b="0" dirty="0"/>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31</a:t>
            </a:fld>
            <a:endParaRPr lang="en-US" sz="1400" dirty="0">
              <a:solidFill>
                <a:srgbClr val="003C52"/>
              </a:solidFill>
            </a:endParaRPr>
          </a:p>
        </p:txBody>
      </p:sp>
      <p:pic>
        <p:nvPicPr>
          <p:cNvPr id="3" name="Picture 4" descr="A screenshot of a website">
            <a:extLst>
              <a:ext uri="{FF2B5EF4-FFF2-40B4-BE49-F238E27FC236}">
                <a16:creationId xmlns:a16="http://schemas.microsoft.com/office/drawing/2014/main" id="{D419ABA8-6E0B-6F1C-44FE-A450EB7369BB}"/>
              </a:ext>
            </a:extLst>
          </p:cNvPr>
          <p:cNvPicPr>
            <a:picLocks noChangeAspect="1"/>
          </p:cNvPicPr>
          <p:nvPr/>
        </p:nvPicPr>
        <p:blipFill>
          <a:blip r:embed="rId3"/>
          <a:stretch>
            <a:fillRect/>
          </a:stretch>
        </p:blipFill>
        <p:spPr>
          <a:xfrm>
            <a:off x="4668641" y="2709939"/>
            <a:ext cx="3922403" cy="1847908"/>
          </a:xfrm>
          <a:prstGeom prst="rect">
            <a:avLst/>
          </a:prstGeom>
        </p:spPr>
      </p:pic>
      <p:pic>
        <p:nvPicPr>
          <p:cNvPr id="9" name="Picture 8">
            <a:hlinkClick r:id="rId4" action="ppaction://hlinksldjump"/>
            <a:extLst>
              <a:ext uri="{FF2B5EF4-FFF2-40B4-BE49-F238E27FC236}">
                <a16:creationId xmlns:a16="http://schemas.microsoft.com/office/drawing/2014/main" id="{82548622-3A4E-4365-A6D6-A64593CC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017708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2056650284"/>
              </p:ext>
            </p:extLst>
          </p:nvPr>
        </p:nvGraphicFramePr>
        <p:xfrm>
          <a:off x="457200" y="1117918"/>
          <a:ext cx="8229600" cy="5010101"/>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454332">
                <a:tc>
                  <a:txBody>
                    <a:bodyPr/>
                    <a:lstStyle/>
                    <a:p>
                      <a:pPr algn="ctr"/>
                      <a:r>
                        <a:rPr lang="en-US" dirty="0"/>
                        <a:t>CSTK</a:t>
                      </a:r>
                    </a:p>
                  </a:txBody>
                  <a:tcPr/>
                </a:tc>
                <a:tc>
                  <a:txBody>
                    <a:bodyPr/>
                    <a:lstStyle/>
                    <a:p>
                      <a:pPr algn="ctr"/>
                      <a:r>
                        <a:rPr lang="en-US" dirty="0"/>
                        <a:t>Security Framework</a:t>
                      </a:r>
                    </a:p>
                  </a:txBody>
                  <a:tcPr/>
                </a:tc>
                <a:extLst>
                  <a:ext uri="{0D108BD9-81ED-4DB2-BD59-A6C34878D82A}">
                    <a16:rowId xmlns:a16="http://schemas.microsoft.com/office/drawing/2014/main" val="828878975"/>
                  </a:ext>
                </a:extLst>
              </a:tr>
              <a:tr h="4555769">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Security Framework: </a:t>
                      </a:r>
                      <a:r>
                        <a:rPr lang="en-US" sz="1600" b="1" i="0" kern="1200" dirty="0">
                          <a:solidFill>
                            <a:schemeClr val="dk1"/>
                          </a:solidFill>
                          <a:effectLst/>
                          <a:latin typeface="+mn-lt"/>
                          <a:ea typeface="+mn-ea"/>
                          <a:cs typeface="+mn-cs"/>
                          <a:hlinkClick r:id="rId2"/>
                        </a:rPr>
                        <a:t>COBIT</a:t>
                      </a:r>
                    </a:p>
                    <a:p>
                      <a:pPr marL="0" indent="0">
                        <a:buFont typeface="Wingdings" panose="05000000000000000000" pitchFamily="2" charset="2"/>
                        <a:buNone/>
                      </a:pPr>
                      <a:r>
                        <a:rPr lang="en-US" sz="1600" b="1" i="0" kern="1200" dirty="0">
                          <a:solidFill>
                            <a:schemeClr val="dk1"/>
                          </a:solidFill>
                          <a:effectLst/>
                          <a:latin typeface="+mn-lt"/>
                          <a:ea typeface="+mn-ea"/>
                          <a:cs typeface="+mn-cs"/>
                          <a:hlinkClick r:id="rId2"/>
                        </a:rPr>
                        <a:t>(Control Objectives for Information and Related Technologies)</a:t>
                      </a:r>
                      <a:endParaRPr lang="en-US" sz="1600" b="1" i="0" kern="1200" dirty="0">
                        <a:solidFill>
                          <a:schemeClr val="dk1"/>
                        </a:solidFill>
                        <a:effectLst/>
                        <a:latin typeface="+mn-lt"/>
                        <a:ea typeface="+mn-ea"/>
                        <a:cs typeface="+mn-cs"/>
                      </a:endParaRPr>
                    </a:p>
                    <a:p>
                      <a:pPr marL="0" indent="0">
                        <a:buFont typeface="Wingdings" panose="05000000000000000000" pitchFamily="2" charset="2"/>
                        <a:buNone/>
                      </a:pPr>
                      <a:endParaRPr lang="en-US" sz="1600" b="0" i="0" kern="1200" dirty="0">
                        <a:solidFill>
                          <a:schemeClr val="tx1"/>
                        </a:solidFill>
                        <a:effectLst/>
                        <a:latin typeface="+mn-lt"/>
                        <a:ea typeface="+mn-ea"/>
                        <a:cs typeface="+mn-cs"/>
                      </a:endParaRPr>
                    </a:p>
                    <a:p>
                      <a:pPr marL="285750" indent="-285750">
                        <a:buFont typeface="Wingdings" panose="05000000000000000000" pitchFamily="2" charset="2"/>
                        <a:buChar char="Ø"/>
                      </a:pPr>
                      <a:r>
                        <a:rPr lang="en-US" sz="1400" b="0" i="0" kern="1200" dirty="0">
                          <a:solidFill>
                            <a:schemeClr val="tx1"/>
                          </a:solidFill>
                          <a:effectLst/>
                          <a:latin typeface="+mn-lt"/>
                          <a:ea typeface="+mn-ea"/>
                          <a:cs typeface="+mn-cs"/>
                        </a:rPr>
                        <a:t>Description: </a:t>
                      </a:r>
                      <a:r>
                        <a:rPr lang="en-US" sz="1400" b="0" i="0" dirty="0">
                          <a:solidFill>
                            <a:schemeClr val="tx1"/>
                          </a:solidFill>
                          <a:effectLst/>
                          <a:latin typeface="Calibri" panose="020F0502020204030204" pitchFamily="34" charset="0"/>
                        </a:rPr>
                        <a:t>COBIT is a globally accepted framework developed by ISACA (Information Systems Audit and Control Association) for governance and management of enterprise IT. It provides a comprehensive framework to ensure effective controls, risk management, and regulatory compliance.</a:t>
                      </a:r>
                    </a:p>
                    <a:p>
                      <a:pPr marL="0" indent="0">
                        <a:buFont typeface="Wingdings" panose="05000000000000000000" pitchFamily="2" charset="2"/>
                        <a:buNone/>
                      </a:pPr>
                      <a:endParaRPr lang="en-US" sz="1400" b="0" i="0" kern="1200" dirty="0">
                        <a:solidFill>
                          <a:schemeClr val="tx1"/>
                        </a:solidFill>
                        <a:effectLst/>
                        <a:latin typeface="+mn-lt"/>
                        <a:ea typeface="+mn-ea"/>
                        <a:cs typeface="+mn-cs"/>
                      </a:endParaRPr>
                    </a:p>
                    <a:p>
                      <a:pPr marL="285750" indent="-285750">
                        <a:buFont typeface="Wingdings" panose="05000000000000000000" pitchFamily="2" charset="2"/>
                        <a:buChar char="Ø"/>
                      </a:pPr>
                      <a:r>
                        <a:rPr lang="en-US" sz="1400" b="0" i="0" kern="1200" dirty="0">
                          <a:solidFill>
                            <a:schemeClr val="tx1"/>
                          </a:solidFill>
                          <a:effectLst/>
                          <a:latin typeface="+mn-lt"/>
                          <a:ea typeface="+mn-ea"/>
                          <a:cs typeface="+mn-cs"/>
                        </a:rPr>
                        <a:t>Applicable when: </a:t>
                      </a:r>
                      <a:r>
                        <a:rPr lang="en-US" sz="1400" b="0" i="0" dirty="0">
                          <a:solidFill>
                            <a:schemeClr val="tx1"/>
                          </a:solidFill>
                          <a:effectLst/>
                          <a:latin typeface="Calibri" panose="020F0502020204030204" pitchFamily="34" charset="0"/>
                        </a:rPr>
                        <a:t>A healthcare organization is implementing a new electronic health record (EHR) system across its network of hospitals or clinics. The organization wants to ensure effective governance, risk management, and compliance with regulatory requirements throughout the implementation process.</a:t>
                      </a:r>
                      <a:endParaRPr lang="en-US" sz="1400" b="0" dirty="0">
                        <a:solidFill>
                          <a:schemeClr val="tx1"/>
                        </a:solidFill>
                      </a:endParaRP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32</a:t>
            </a:fld>
            <a:endParaRPr lang="en-US" sz="1400" dirty="0">
              <a:solidFill>
                <a:srgbClr val="003C52"/>
              </a:solidFill>
            </a:endParaRPr>
          </a:p>
        </p:txBody>
      </p:sp>
      <p:pic>
        <p:nvPicPr>
          <p:cNvPr id="6" name="Picture 5">
            <a:extLst>
              <a:ext uri="{FF2B5EF4-FFF2-40B4-BE49-F238E27FC236}">
                <a16:creationId xmlns:a16="http://schemas.microsoft.com/office/drawing/2014/main" id="{2F26B818-6EC9-4D11-B99B-3FA73C3064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524" y="2514600"/>
            <a:ext cx="3733800" cy="2997151"/>
          </a:xfrm>
          <a:prstGeom prst="rect">
            <a:avLst/>
          </a:prstGeom>
        </p:spPr>
      </p:pic>
      <p:pic>
        <p:nvPicPr>
          <p:cNvPr id="9" name="Picture 8">
            <a:hlinkClick r:id="rId4" action="ppaction://hlinksldjump"/>
            <a:extLst>
              <a:ext uri="{FF2B5EF4-FFF2-40B4-BE49-F238E27FC236}">
                <a16:creationId xmlns:a16="http://schemas.microsoft.com/office/drawing/2014/main" id="{4ADCB885-B55F-44F4-BE65-889AC32037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802459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3037517933"/>
              </p:ext>
            </p:extLst>
          </p:nvPr>
        </p:nvGraphicFramePr>
        <p:xfrm>
          <a:off x="457200" y="1155558"/>
          <a:ext cx="8229600" cy="5281176"/>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478915">
                <a:tc>
                  <a:txBody>
                    <a:bodyPr/>
                    <a:lstStyle/>
                    <a:p>
                      <a:pPr algn="ctr"/>
                      <a:r>
                        <a:rPr lang="en-US" dirty="0"/>
                        <a:t>CSTK</a:t>
                      </a:r>
                    </a:p>
                  </a:txBody>
                  <a:tcPr/>
                </a:tc>
                <a:tc>
                  <a:txBody>
                    <a:bodyPr/>
                    <a:lstStyle/>
                    <a:p>
                      <a:pPr algn="ctr"/>
                      <a:r>
                        <a:rPr lang="en-US" dirty="0"/>
                        <a:t>Security Framework</a:t>
                      </a:r>
                    </a:p>
                  </a:txBody>
                  <a:tcPr/>
                </a:tc>
                <a:extLst>
                  <a:ext uri="{0D108BD9-81ED-4DB2-BD59-A6C34878D82A}">
                    <a16:rowId xmlns:a16="http://schemas.microsoft.com/office/drawing/2014/main" val="828878975"/>
                  </a:ext>
                </a:extLst>
              </a:tr>
              <a:tr h="4802261">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Security Framework: </a:t>
                      </a:r>
                      <a:r>
                        <a:rPr lang="en-US" sz="1600" b="1" i="0" kern="1200" dirty="0">
                          <a:solidFill>
                            <a:schemeClr val="dk1"/>
                          </a:solidFill>
                          <a:effectLst/>
                          <a:latin typeface="+mn-lt"/>
                          <a:ea typeface="+mn-ea"/>
                          <a:cs typeface="+mn-cs"/>
                          <a:hlinkClick r:id="rId2"/>
                        </a:rPr>
                        <a:t>CSA CCM</a:t>
                      </a:r>
                    </a:p>
                    <a:p>
                      <a:pPr marL="0" indent="0">
                        <a:buFont typeface="Wingdings" panose="05000000000000000000" pitchFamily="2" charset="2"/>
                        <a:buNone/>
                      </a:pPr>
                      <a:r>
                        <a:rPr lang="en-US" sz="1600" b="1" i="0" kern="1200" dirty="0">
                          <a:solidFill>
                            <a:schemeClr val="dk1"/>
                          </a:solidFill>
                          <a:effectLst/>
                          <a:latin typeface="+mn-lt"/>
                          <a:ea typeface="+mn-ea"/>
                          <a:cs typeface="+mn-cs"/>
                          <a:hlinkClick r:id="rId2"/>
                        </a:rPr>
                        <a:t>(Cloud Security Alliance Cloud Controls Matrix)</a:t>
                      </a:r>
                      <a:endParaRPr lang="en-US" sz="1600" b="1" i="0" kern="1200" dirty="0">
                        <a:solidFill>
                          <a:schemeClr val="dk1"/>
                        </a:solidFill>
                        <a:effectLst/>
                        <a:latin typeface="+mn-lt"/>
                        <a:ea typeface="+mn-ea"/>
                        <a:cs typeface="+mn-cs"/>
                      </a:endParaRPr>
                    </a:p>
                    <a:p>
                      <a:pPr mar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400" b="0" i="0" kern="1200" dirty="0">
                          <a:solidFill>
                            <a:schemeClr val="tx1"/>
                          </a:solidFill>
                          <a:effectLst/>
                          <a:latin typeface="+mn-lt"/>
                          <a:ea typeface="+mn-ea"/>
                          <a:cs typeface="+mn-cs"/>
                        </a:rPr>
                        <a:t>Description: </a:t>
                      </a:r>
                      <a:r>
                        <a:rPr lang="en-US" sz="1400" b="0" i="0" dirty="0">
                          <a:solidFill>
                            <a:schemeClr val="tx1"/>
                          </a:solidFill>
                          <a:effectLst/>
                          <a:latin typeface="Calibri" panose="020F0502020204030204" pitchFamily="34" charset="0"/>
                        </a:rPr>
                        <a:t>If a health center uses cloud services for data storage or processing, the CSA CCM can be helpful. It offers a catalog of security best practices and controls specific to cloud computing environments, enabling clinics to evaluate and address security risks associated with cloud adoption.</a:t>
                      </a:r>
                    </a:p>
                    <a:p>
                      <a:pPr marL="0" indent="0">
                        <a:buFont typeface="Wingdings" panose="05000000000000000000" pitchFamily="2" charset="2"/>
                        <a:buNone/>
                      </a:pPr>
                      <a:endParaRPr lang="en-US" sz="1400" b="0" i="0" kern="1200" dirty="0">
                        <a:solidFill>
                          <a:schemeClr val="tx1"/>
                        </a:solidFill>
                        <a:effectLst/>
                        <a:latin typeface="+mn-lt"/>
                        <a:ea typeface="+mn-ea"/>
                        <a:cs typeface="+mn-cs"/>
                      </a:endParaRPr>
                    </a:p>
                    <a:p>
                      <a:pPr marL="285750" indent="-285750">
                        <a:buFont typeface="Wingdings" panose="05000000000000000000" pitchFamily="2" charset="2"/>
                        <a:buChar char="Ø"/>
                      </a:pPr>
                      <a:r>
                        <a:rPr lang="en-US" sz="1400" b="0" i="0" kern="1200" dirty="0">
                          <a:solidFill>
                            <a:schemeClr val="tx1"/>
                          </a:solidFill>
                          <a:effectLst/>
                          <a:latin typeface="+mn-lt"/>
                          <a:ea typeface="+mn-ea"/>
                          <a:cs typeface="+mn-cs"/>
                        </a:rPr>
                        <a:t>Applicable when: Given the organization's intention to migrate to a cloud environment, they should consider incorporating the CSA CCM. It offers cloud-specific security controls and best practices to address risks associated with cloud adoption. This framework will help the organization assess and implement appropriate security measures in their cloud environment. </a:t>
                      </a:r>
                      <a:endParaRPr lang="en-US" sz="1400" b="0" dirty="0">
                        <a:solidFill>
                          <a:schemeClr val="tx1"/>
                        </a:solidFill>
                      </a:endParaRP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33</a:t>
            </a:fld>
            <a:endParaRPr lang="en-US" sz="1400" dirty="0">
              <a:solidFill>
                <a:srgbClr val="003C52"/>
              </a:solidFill>
            </a:endParaRPr>
          </a:p>
        </p:txBody>
      </p:sp>
      <p:pic>
        <p:nvPicPr>
          <p:cNvPr id="6" name="Picture 5">
            <a:extLst>
              <a:ext uri="{FF2B5EF4-FFF2-40B4-BE49-F238E27FC236}">
                <a16:creationId xmlns:a16="http://schemas.microsoft.com/office/drawing/2014/main" id="{9D8711F5-6E3F-4307-926B-6979A836A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792" y="2157664"/>
            <a:ext cx="3505200" cy="3838318"/>
          </a:xfrm>
          <a:prstGeom prst="rect">
            <a:avLst/>
          </a:prstGeom>
        </p:spPr>
      </p:pic>
      <p:pic>
        <p:nvPicPr>
          <p:cNvPr id="9" name="Picture 8">
            <a:hlinkClick r:id="rId4" action="ppaction://hlinksldjump"/>
            <a:extLst>
              <a:ext uri="{FF2B5EF4-FFF2-40B4-BE49-F238E27FC236}">
                <a16:creationId xmlns:a16="http://schemas.microsoft.com/office/drawing/2014/main" id="{55F0D182-B5AF-4847-87C7-BF5D9071A1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444516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2909191712"/>
              </p:ext>
            </p:extLst>
          </p:nvPr>
        </p:nvGraphicFramePr>
        <p:xfrm>
          <a:off x="457200" y="1158910"/>
          <a:ext cx="8229600" cy="5292132"/>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426958">
                <a:tc>
                  <a:txBody>
                    <a:bodyPr/>
                    <a:lstStyle/>
                    <a:p>
                      <a:pPr algn="ctr"/>
                      <a:r>
                        <a:rPr lang="en-US" dirty="0"/>
                        <a:t>CSTK</a:t>
                      </a:r>
                    </a:p>
                  </a:txBody>
                  <a:tcPr/>
                </a:tc>
                <a:tc>
                  <a:txBody>
                    <a:bodyPr/>
                    <a:lstStyle/>
                    <a:p>
                      <a:pPr algn="ctr"/>
                      <a:r>
                        <a:rPr lang="en-US" dirty="0"/>
                        <a:t>Security Framework</a:t>
                      </a:r>
                    </a:p>
                  </a:txBody>
                  <a:tcPr/>
                </a:tc>
                <a:extLst>
                  <a:ext uri="{0D108BD9-81ED-4DB2-BD59-A6C34878D82A}">
                    <a16:rowId xmlns:a16="http://schemas.microsoft.com/office/drawing/2014/main" val="828878975"/>
                  </a:ext>
                </a:extLst>
              </a:tr>
              <a:tr h="4865174">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Security Framework: </a:t>
                      </a:r>
                      <a:r>
                        <a:rPr lang="en-US" sz="1600" b="1" i="0" kern="1200" dirty="0">
                          <a:solidFill>
                            <a:schemeClr val="dk1"/>
                          </a:solidFill>
                          <a:effectLst/>
                          <a:latin typeface="+mn-lt"/>
                          <a:ea typeface="+mn-ea"/>
                          <a:cs typeface="+mn-cs"/>
                          <a:hlinkClick r:id="rId2"/>
                        </a:rPr>
                        <a:t>IEC 80001-1</a:t>
                      </a:r>
                      <a:endParaRPr lang="en-US" sz="1600" b="1" i="0" kern="1200" dirty="0">
                        <a:solidFill>
                          <a:schemeClr val="dk1"/>
                        </a:solidFill>
                        <a:effectLst/>
                        <a:latin typeface="+mn-lt"/>
                        <a:ea typeface="+mn-ea"/>
                        <a:cs typeface="+mn-cs"/>
                      </a:endParaRPr>
                    </a:p>
                    <a:p>
                      <a:pPr marL="0" indent="0">
                        <a:buFont typeface="Wingdings" panose="05000000000000000000" pitchFamily="2" charset="2"/>
                        <a:buNone/>
                      </a:pPr>
                      <a:endParaRPr lang="en-US" sz="1600" b="0" i="0" kern="1200" dirty="0">
                        <a:solidFill>
                          <a:schemeClr val="tx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tx1"/>
                          </a:solidFill>
                          <a:effectLst/>
                          <a:latin typeface="+mn-lt"/>
                          <a:ea typeface="+mn-ea"/>
                          <a:cs typeface="+mn-cs"/>
                        </a:rPr>
                        <a:t>Description: </a:t>
                      </a:r>
                      <a:r>
                        <a:rPr lang="en-US" sz="1600" b="0" i="0" dirty="0">
                          <a:solidFill>
                            <a:schemeClr val="tx1"/>
                          </a:solidFill>
                          <a:effectLst/>
                          <a:latin typeface="Calibri" panose="020F0502020204030204" pitchFamily="34" charset="0"/>
                        </a:rPr>
                        <a:t>This standard focuses specifically on the management of medical devices and information technology systems within the healthcare environment. It provides guidelines for managing the risks associated with the use of medical devices and their integration into the larger IT infrastructure.</a:t>
                      </a:r>
                    </a:p>
                    <a:p>
                      <a:pPr marL="0" indent="0">
                        <a:buFont typeface="Wingdings" panose="05000000000000000000" pitchFamily="2" charset="2"/>
                        <a:buNone/>
                      </a:pPr>
                      <a:endParaRPr lang="en-US" sz="1600" b="0" i="0" kern="1200" dirty="0">
                        <a:solidFill>
                          <a:schemeClr val="tx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tx1"/>
                          </a:solidFill>
                          <a:effectLst/>
                          <a:latin typeface="+mn-lt"/>
                          <a:ea typeface="+mn-ea"/>
                          <a:cs typeface="+mn-cs"/>
                        </a:rPr>
                        <a:t>Applicable when: </a:t>
                      </a:r>
                      <a:r>
                        <a:rPr lang="en-US" sz="1600" b="0" i="0" kern="1200" dirty="0">
                          <a:solidFill>
                            <a:schemeClr val="tx1"/>
                          </a:solidFill>
                          <a:effectLst/>
                          <a:latin typeface="Calibri" panose="020F0502020204030204" pitchFamily="34" charset="0"/>
                          <a:ea typeface="+mn-ea"/>
                          <a:cs typeface="+mn-cs"/>
                        </a:rPr>
                        <a:t>H</a:t>
                      </a:r>
                      <a:r>
                        <a:rPr lang="en-US" sz="1600" b="0" i="0" dirty="0">
                          <a:solidFill>
                            <a:schemeClr val="tx1"/>
                          </a:solidFill>
                          <a:effectLst/>
                          <a:latin typeface="Calibri" panose="020F0502020204030204" pitchFamily="34" charset="0"/>
                        </a:rPr>
                        <a:t>ealth centers that rely on medical devices and systems interconnected with their IT networks might consider implementing the guidelines and recommendations provided by IEC 80001-1 to ensure the safe and secure use of these devices. However, there is a </a:t>
                      </a:r>
                      <a:r>
                        <a:rPr lang="en-US" sz="1600" b="0" i="0" dirty="0">
                          <a:solidFill>
                            <a:schemeClr val="tx1"/>
                          </a:solidFill>
                          <a:effectLst/>
                          <a:latin typeface="Calibri" panose="020F0502020204030204" pitchFamily="34" charset="0"/>
                          <a:hlinkClick r:id="rId3"/>
                        </a:rPr>
                        <a:t>cost to purchase</a:t>
                      </a:r>
                      <a:r>
                        <a:rPr lang="en-US" sz="1600" b="0" i="0" dirty="0">
                          <a:solidFill>
                            <a:schemeClr val="tx1"/>
                          </a:solidFill>
                          <a:effectLst/>
                          <a:latin typeface="Calibri" panose="020F0502020204030204" pitchFamily="34" charset="0"/>
                        </a:rPr>
                        <a:t> the framework guidance.</a:t>
                      </a:r>
                      <a:endParaRPr lang="en-US" sz="1600" dirty="0">
                        <a:solidFill>
                          <a:schemeClr val="tx1"/>
                        </a:solidFill>
                      </a:endParaRP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34</a:t>
            </a:fld>
            <a:endParaRPr lang="en-US" sz="1400" dirty="0">
              <a:solidFill>
                <a:srgbClr val="003C52"/>
              </a:solidFill>
            </a:endParaRPr>
          </a:p>
        </p:txBody>
      </p:sp>
      <p:pic>
        <p:nvPicPr>
          <p:cNvPr id="6" name="Picture 5">
            <a:extLst>
              <a:ext uri="{FF2B5EF4-FFF2-40B4-BE49-F238E27FC236}">
                <a16:creationId xmlns:a16="http://schemas.microsoft.com/office/drawing/2014/main" id="{6F0DD1E8-346B-4160-9AA8-880B4CE322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551" y="2231580"/>
            <a:ext cx="3969049" cy="3362242"/>
          </a:xfrm>
          <a:prstGeom prst="rect">
            <a:avLst/>
          </a:prstGeom>
        </p:spPr>
      </p:pic>
      <p:pic>
        <p:nvPicPr>
          <p:cNvPr id="9" name="Picture 8">
            <a:hlinkClick r:id="rId5" action="ppaction://hlinksldjump"/>
            <a:extLst>
              <a:ext uri="{FF2B5EF4-FFF2-40B4-BE49-F238E27FC236}">
                <a16:creationId xmlns:a16="http://schemas.microsoft.com/office/drawing/2014/main" id="{4B4395B7-1117-4068-80F5-5F5E8B5011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318326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1958514518"/>
              </p:ext>
            </p:extLst>
          </p:nvPr>
        </p:nvGraphicFramePr>
        <p:xfrm>
          <a:off x="457200" y="1231109"/>
          <a:ext cx="8229600" cy="5129762"/>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458171">
                <a:tc>
                  <a:txBody>
                    <a:bodyPr/>
                    <a:lstStyle/>
                    <a:p>
                      <a:pPr algn="ctr"/>
                      <a:r>
                        <a:rPr lang="en-US" dirty="0"/>
                        <a:t>CSTK</a:t>
                      </a:r>
                    </a:p>
                  </a:txBody>
                  <a:tcPr/>
                </a:tc>
                <a:tc>
                  <a:txBody>
                    <a:bodyPr/>
                    <a:lstStyle/>
                    <a:p>
                      <a:pPr algn="ctr"/>
                      <a:r>
                        <a:rPr lang="en-US" dirty="0"/>
                        <a:t>Security Framework</a:t>
                      </a:r>
                    </a:p>
                  </a:txBody>
                  <a:tcPr/>
                </a:tc>
                <a:extLst>
                  <a:ext uri="{0D108BD9-81ED-4DB2-BD59-A6C34878D82A}">
                    <a16:rowId xmlns:a16="http://schemas.microsoft.com/office/drawing/2014/main" val="828878975"/>
                  </a:ext>
                </a:extLst>
              </a:tr>
              <a:tr h="4671591">
                <a:tc>
                  <a:txBody>
                    <a:bodyPr/>
                    <a:lstStyle/>
                    <a:p>
                      <a:pPr marL="0" indent="0">
                        <a:buFont typeface="Wingdings" panose="05000000000000000000" pitchFamily="2" charset="2"/>
                        <a:buNone/>
                      </a:pPr>
                      <a:r>
                        <a:rPr lang="en-US" sz="1600" b="1" i="0" kern="1200" dirty="0">
                          <a:solidFill>
                            <a:schemeClr val="dk1"/>
                          </a:solidFill>
                          <a:effectLst/>
                          <a:latin typeface="+mn-lt"/>
                          <a:ea typeface="+mn-ea"/>
                          <a:cs typeface="+mn-cs"/>
                        </a:rPr>
                        <a:t>Security Framework: </a:t>
                      </a:r>
                      <a:r>
                        <a:rPr lang="en-US" sz="1600" b="1" i="0" kern="1200" dirty="0">
                          <a:solidFill>
                            <a:schemeClr val="dk1"/>
                          </a:solidFill>
                          <a:effectLst/>
                          <a:latin typeface="+mn-lt"/>
                          <a:ea typeface="+mn-ea"/>
                          <a:cs typeface="+mn-cs"/>
                          <a:hlinkClick r:id="rId2"/>
                        </a:rPr>
                        <a:t>CIS Controls v8</a:t>
                      </a:r>
                    </a:p>
                    <a:p>
                      <a:pPr marL="0" indent="0">
                        <a:buFont typeface="Wingdings" panose="05000000000000000000" pitchFamily="2" charset="2"/>
                        <a:buNone/>
                      </a:pPr>
                      <a:endParaRPr lang="en-US" sz="14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400" b="0" i="0" kern="1200" dirty="0">
                          <a:solidFill>
                            <a:schemeClr val="tx1"/>
                          </a:solidFill>
                          <a:effectLst/>
                          <a:latin typeface="+mn-lt"/>
                          <a:ea typeface="+mn-ea"/>
                          <a:cs typeface="+mn-cs"/>
                        </a:rPr>
                        <a:t>Description: </a:t>
                      </a:r>
                      <a:r>
                        <a:rPr lang="en-US" sz="1400" b="0" i="0" dirty="0">
                          <a:solidFill>
                            <a:schemeClr val="tx1"/>
                          </a:solidFill>
                          <a:effectLst/>
                          <a:latin typeface="Calibri" panose="020F0502020204030204" pitchFamily="34" charset="0"/>
                        </a:rPr>
                        <a:t>A globally recognized security framework that provides a prioritized and actionable set of best practices for cybersecurity. By implementing CIS Controls, it creates an on-ramp to comply with PCI DSS, HIPAA, GDPR, and other industry regulations. CIS Controls v8 has been specifically updated to address cloud-based computing, virtualization, use of mobile devices, and remote work.</a:t>
                      </a:r>
                      <a:endParaRPr lang="en-US" sz="1400" b="0" i="0" kern="1200" dirty="0">
                        <a:solidFill>
                          <a:schemeClr val="tx1"/>
                        </a:solidFill>
                        <a:effectLst/>
                        <a:latin typeface="+mn-lt"/>
                        <a:ea typeface="+mn-ea"/>
                        <a:cs typeface="+mn-cs"/>
                      </a:endParaRPr>
                    </a:p>
                    <a:p>
                      <a:pPr marL="0" indent="0">
                        <a:buFont typeface="Wingdings" panose="05000000000000000000" pitchFamily="2" charset="2"/>
                        <a:buNone/>
                      </a:pPr>
                      <a:endParaRPr lang="en-US" sz="1400" b="0" i="0" kern="1200" dirty="0">
                        <a:solidFill>
                          <a:schemeClr val="tx1"/>
                        </a:solidFill>
                        <a:effectLst/>
                        <a:latin typeface="+mn-lt"/>
                        <a:ea typeface="+mn-ea"/>
                        <a:cs typeface="+mn-cs"/>
                      </a:endParaRPr>
                    </a:p>
                    <a:p>
                      <a:pPr marL="285750" indent="-285750">
                        <a:buFont typeface="Wingdings" panose="05000000000000000000" pitchFamily="2" charset="2"/>
                        <a:buChar char="Ø"/>
                      </a:pPr>
                      <a:r>
                        <a:rPr lang="en-US" sz="1400" b="0" i="0" kern="1200" dirty="0">
                          <a:solidFill>
                            <a:schemeClr val="tx1"/>
                          </a:solidFill>
                          <a:effectLst/>
                          <a:latin typeface="+mn-lt"/>
                          <a:ea typeface="+mn-ea"/>
                          <a:cs typeface="+mn-cs"/>
                        </a:rPr>
                        <a:t>Applicable when: </a:t>
                      </a:r>
                      <a:r>
                        <a:rPr lang="en-US" sz="1400" b="0" i="0" dirty="0">
                          <a:solidFill>
                            <a:schemeClr val="tx1"/>
                          </a:solidFill>
                          <a:effectLst/>
                          <a:latin typeface="Calibri" panose="020F0502020204030204" pitchFamily="34" charset="0"/>
                        </a:rPr>
                        <a:t>A health center recognizes the need for a well-defined and prioritized set of controls to address the most significant risks and vulnerabilities in their environment. If an organization has already tried implementing the NIST framework and found it too difficult, the organization may find this framework easier to implement due to more specific, detailed guidance.</a:t>
                      </a: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35</a:t>
            </a:fld>
            <a:endParaRPr lang="en-US" sz="1400" dirty="0">
              <a:solidFill>
                <a:srgbClr val="003C52"/>
              </a:solidFill>
            </a:endParaRPr>
          </a:p>
        </p:txBody>
      </p:sp>
      <p:pic>
        <p:nvPicPr>
          <p:cNvPr id="9" name="Picture 8">
            <a:hlinkClick r:id="rId3" action="ppaction://hlinksldjump"/>
            <a:extLst>
              <a:ext uri="{FF2B5EF4-FFF2-40B4-BE49-F238E27FC236}">
                <a16:creationId xmlns:a16="http://schemas.microsoft.com/office/drawing/2014/main" id="{3AE4159F-B5BD-4920-B72E-4BA821920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11" name="Picture 10">
            <a:extLst>
              <a:ext uri="{FF2B5EF4-FFF2-40B4-BE49-F238E27FC236}">
                <a16:creationId xmlns:a16="http://schemas.microsoft.com/office/drawing/2014/main" id="{44BBB487-5646-4705-9F7F-4EEBA3AB0DC8}"/>
              </a:ext>
            </a:extLst>
          </p:cNvPr>
          <p:cNvPicPr>
            <a:picLocks noChangeAspect="1"/>
          </p:cNvPicPr>
          <p:nvPr/>
        </p:nvPicPr>
        <p:blipFill>
          <a:blip r:embed="rId5"/>
          <a:stretch>
            <a:fillRect/>
          </a:stretch>
        </p:blipFill>
        <p:spPr>
          <a:xfrm>
            <a:off x="4739469" y="2707837"/>
            <a:ext cx="3788229" cy="2173316"/>
          </a:xfrm>
          <a:prstGeom prst="rect">
            <a:avLst/>
          </a:prstGeom>
        </p:spPr>
      </p:pic>
    </p:spTree>
    <p:extLst>
      <p:ext uri="{BB962C8B-B14F-4D97-AF65-F5344CB8AC3E}">
        <p14:creationId xmlns:p14="http://schemas.microsoft.com/office/powerpoint/2010/main" val="2099111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5" name="Title 4">
            <a:extLst>
              <a:ext uri="{FF2B5EF4-FFF2-40B4-BE49-F238E27FC236}">
                <a16:creationId xmlns:a16="http://schemas.microsoft.com/office/drawing/2014/main" id="{E7D8B496-E7F9-41D6-B777-1B3F78396C67}"/>
              </a:ext>
            </a:extLst>
          </p:cNvPr>
          <p:cNvSpPr>
            <a:spLocks noGrp="1"/>
          </p:cNvSpPr>
          <p:nvPr>
            <p:ph type="title"/>
          </p:nvPr>
        </p:nvSpPr>
        <p:spPr>
          <a:xfrm>
            <a:off x="746088" y="4396343"/>
            <a:ext cx="4971422" cy="1362075"/>
          </a:xfrm>
        </p:spPr>
        <p:txBody>
          <a:bodyPr>
            <a:normAutofit/>
          </a:bodyPr>
          <a:lstStyle/>
          <a:p>
            <a:r>
              <a:rPr lang="en-US" sz="3200" cap="none" dirty="0"/>
              <a:t>Compliance and Regulations</a:t>
            </a:r>
            <a:endParaRPr lang="en-US" sz="2000" b="0" dirty="0"/>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36</a:t>
            </a:fld>
            <a:endParaRPr lang="en-US" sz="1400" dirty="0">
              <a:solidFill>
                <a:srgbClr val="003C52"/>
              </a:solidFill>
            </a:endParaRPr>
          </a:p>
        </p:txBody>
      </p:sp>
      <p:sp>
        <p:nvSpPr>
          <p:cNvPr id="14" name="TextBox 13">
            <a:extLst>
              <a:ext uri="{FF2B5EF4-FFF2-40B4-BE49-F238E27FC236}">
                <a16:creationId xmlns:a16="http://schemas.microsoft.com/office/drawing/2014/main" id="{6B3B42DC-D1AE-4056-A742-C7CF53252381}"/>
              </a:ext>
            </a:extLst>
          </p:cNvPr>
          <p:cNvSpPr txBox="1"/>
          <p:nvPr/>
        </p:nvSpPr>
        <p:spPr>
          <a:xfrm>
            <a:off x="746088" y="4956295"/>
            <a:ext cx="7430945" cy="923330"/>
          </a:xfrm>
          <a:prstGeom prst="rect">
            <a:avLst/>
          </a:prstGeom>
          <a:noFill/>
        </p:spPr>
        <p:txBody>
          <a:bodyPr wrap="none" lIns="91440" tIns="45720" rIns="91440" bIns="45720" rtlCol="0" anchor="t">
            <a:spAutoFit/>
          </a:bodyPr>
          <a:lstStyle/>
          <a:p>
            <a:r>
              <a:rPr lang="en-US" b="0" i="1" dirty="0">
                <a:solidFill>
                  <a:schemeClr val="tx2">
                    <a:lumMod val="10000"/>
                  </a:schemeClr>
                </a:solidFill>
                <a:effectLst/>
                <a:latin typeface="Calibri"/>
                <a:cs typeface="Calibri"/>
              </a:rPr>
              <a:t>Includes a list of compliance programs and regulations in healthcare that can</a:t>
            </a:r>
            <a:r>
              <a:rPr lang="en-US" i="1" dirty="0">
                <a:solidFill>
                  <a:schemeClr val="tx2">
                    <a:lumMod val="10000"/>
                  </a:schemeClr>
                </a:solidFill>
                <a:latin typeface="Calibri"/>
                <a:cs typeface="Calibri"/>
              </a:rPr>
              <a:t> </a:t>
            </a:r>
            <a:endParaRPr lang="en-US" b="0" i="1" dirty="0">
              <a:solidFill>
                <a:schemeClr val="tx2">
                  <a:lumMod val="10000"/>
                </a:schemeClr>
              </a:solidFill>
              <a:effectLst/>
              <a:latin typeface="Calibri"/>
              <a:cs typeface="Calibri"/>
            </a:endParaRPr>
          </a:p>
          <a:p>
            <a:r>
              <a:rPr lang="en-US" b="0" i="1" dirty="0">
                <a:solidFill>
                  <a:schemeClr val="tx2">
                    <a:lumMod val="10000"/>
                  </a:schemeClr>
                </a:solidFill>
                <a:effectLst/>
                <a:latin typeface="Calibri"/>
                <a:cs typeface="Calibri"/>
              </a:rPr>
              <a:t>significantly reduce the likelihood of data breaches and strengthen </a:t>
            </a:r>
            <a:r>
              <a:rPr lang="en-US" i="1" dirty="0">
                <a:solidFill>
                  <a:schemeClr val="tx2">
                    <a:lumMod val="10000"/>
                  </a:schemeClr>
                </a:solidFill>
                <a:latin typeface="Calibri"/>
                <a:cs typeface="Calibri"/>
              </a:rPr>
              <a:t>overall</a:t>
            </a:r>
            <a:r>
              <a:rPr lang="en-US" b="0" i="1" dirty="0">
                <a:solidFill>
                  <a:schemeClr val="tx2">
                    <a:lumMod val="10000"/>
                  </a:schemeClr>
                </a:solidFill>
                <a:effectLst/>
                <a:latin typeface="Calibri"/>
                <a:cs typeface="Calibri"/>
              </a:rPr>
              <a:t> </a:t>
            </a:r>
            <a:endParaRPr lang="en-US" i="1" dirty="0">
              <a:solidFill>
                <a:schemeClr val="tx2">
                  <a:lumMod val="10000"/>
                </a:schemeClr>
              </a:solidFill>
              <a:latin typeface="Calibri"/>
              <a:cs typeface="Calibri"/>
            </a:endParaRPr>
          </a:p>
          <a:p>
            <a:r>
              <a:rPr lang="en-US" b="0" i="1" dirty="0">
                <a:solidFill>
                  <a:schemeClr val="tx2">
                    <a:lumMod val="10000"/>
                  </a:schemeClr>
                </a:solidFill>
                <a:effectLst/>
                <a:latin typeface="Calibri"/>
                <a:cs typeface="Calibri"/>
              </a:rPr>
              <a:t>cybersecurity posture.</a:t>
            </a:r>
            <a:endParaRPr lang="en-US" dirty="0">
              <a:solidFill>
                <a:schemeClr val="tx2">
                  <a:lumMod val="10000"/>
                </a:schemeClr>
              </a:solidFill>
            </a:endParaRPr>
          </a:p>
        </p:txBody>
      </p:sp>
      <p:sp>
        <p:nvSpPr>
          <p:cNvPr id="9" name="TextBox 8">
            <a:extLst>
              <a:ext uri="{FF2B5EF4-FFF2-40B4-BE49-F238E27FC236}">
                <a16:creationId xmlns:a16="http://schemas.microsoft.com/office/drawing/2014/main" id="{79CD83D1-BD55-C5A5-FAB3-801EB6027518}"/>
              </a:ext>
            </a:extLst>
          </p:cNvPr>
          <p:cNvSpPr txBox="1"/>
          <p:nvPr/>
        </p:nvSpPr>
        <p:spPr>
          <a:xfrm>
            <a:off x="6610351" y="609600"/>
            <a:ext cx="2348753" cy="369332"/>
          </a:xfrm>
          <a:prstGeom prst="rect">
            <a:avLst/>
          </a:prstGeom>
          <a:noFill/>
        </p:spPr>
        <p:txBody>
          <a:bodyPr wrap="square" rtlCol="0">
            <a:spAutoFit/>
          </a:bodyPr>
          <a:lstStyle/>
          <a:p>
            <a:r>
              <a:rPr lang="en-US" b="1" dirty="0">
                <a:hlinkClick r:id="rId2" action="ppaction://hlinksldjump"/>
              </a:rPr>
              <a:t>Table of Contents</a:t>
            </a:r>
            <a:endParaRPr lang="en-US" b="1" dirty="0"/>
          </a:p>
        </p:txBody>
      </p:sp>
      <p:pic>
        <p:nvPicPr>
          <p:cNvPr id="11" name="Picture 10">
            <a:hlinkClick r:id="rId2" action="ppaction://hlinksldjump"/>
            <a:extLst>
              <a:ext uri="{FF2B5EF4-FFF2-40B4-BE49-F238E27FC236}">
                <a16:creationId xmlns:a16="http://schemas.microsoft.com/office/drawing/2014/main" id="{2E660C16-80AE-4D72-B6D1-18512A86B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91138" name="Picture 2" descr="Regulatory Compliance Trends | Contract Pharma">
            <a:extLst>
              <a:ext uri="{FF2B5EF4-FFF2-40B4-BE49-F238E27FC236}">
                <a16:creationId xmlns:a16="http://schemas.microsoft.com/office/drawing/2014/main" id="{586C8FA0-A0F7-41CC-9579-0D0776054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172" y="1240190"/>
            <a:ext cx="5747657" cy="3106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53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1719163065"/>
              </p:ext>
            </p:extLst>
          </p:nvPr>
        </p:nvGraphicFramePr>
        <p:xfrm>
          <a:off x="459287" y="1263041"/>
          <a:ext cx="8229600" cy="4653217"/>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495821">
                <a:tc>
                  <a:txBody>
                    <a:bodyPr/>
                    <a:lstStyle/>
                    <a:p>
                      <a:pPr algn="ctr"/>
                      <a:r>
                        <a:rPr lang="en-US" dirty="0"/>
                        <a:t>CSTK</a:t>
                      </a:r>
                    </a:p>
                  </a:txBody>
                  <a:tcPr anchor="ctr"/>
                </a:tc>
                <a:tc>
                  <a:txBody>
                    <a:bodyPr/>
                    <a:lstStyle/>
                    <a:p>
                      <a:pPr marL="0" indent="0" algn="ctr">
                        <a:buNone/>
                      </a:pPr>
                      <a:r>
                        <a:rPr lang="en-US" dirty="0"/>
                        <a:t>Compliance/Regulations</a:t>
                      </a:r>
                    </a:p>
                  </a:txBody>
                  <a:tcPr anchor="ctr"/>
                </a:tc>
                <a:extLst>
                  <a:ext uri="{0D108BD9-81ED-4DB2-BD59-A6C34878D82A}">
                    <a16:rowId xmlns:a16="http://schemas.microsoft.com/office/drawing/2014/main" val="828878975"/>
                  </a:ext>
                </a:extLst>
              </a:tr>
              <a:tr h="4157396">
                <a:tc>
                  <a:txBody>
                    <a:bodyPr/>
                    <a:lstStyle/>
                    <a:p>
                      <a:pPr marL="0" indent="0">
                        <a:buFont typeface="Wingdings" panose="05000000000000000000" pitchFamily="2" charset="2"/>
                        <a:buNone/>
                      </a:pPr>
                      <a:r>
                        <a:rPr lang="en-US" sz="1800" b="1" i="0" kern="1200" dirty="0">
                          <a:solidFill>
                            <a:schemeClr val="dk1"/>
                          </a:solidFill>
                          <a:effectLst/>
                          <a:latin typeface="+mn-lt"/>
                          <a:ea typeface="+mn-ea"/>
                          <a:cs typeface="+mn-cs"/>
                        </a:rPr>
                        <a:t>Compliance Programs</a:t>
                      </a:r>
                    </a:p>
                    <a:p>
                      <a:pPr marL="0" indent="0">
                        <a:buFont typeface="Wingdings" panose="05000000000000000000" pitchFamily="2" charset="2"/>
                        <a:buNone/>
                      </a:pPr>
                      <a:endParaRPr lang="en-US" sz="18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800" b="0" i="0" kern="1200" dirty="0">
                          <a:solidFill>
                            <a:schemeClr val="dk1"/>
                          </a:solidFill>
                          <a:effectLst/>
                          <a:latin typeface="+mn-lt"/>
                          <a:ea typeface="+mn-ea"/>
                          <a:cs typeface="+mn-cs"/>
                        </a:rPr>
                        <a:t>This tab lists several compliance programs along with a brief description. Compliance programs play a crucial role in establishing a proactive and robust cybersecurity posture in health organizations, safeguarding patient data, ensuring legal adherence, and mitigating the potential impact of cyber incidents.</a:t>
                      </a: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37</a:t>
            </a:fld>
            <a:endParaRPr lang="en-US" sz="1400" dirty="0">
              <a:solidFill>
                <a:srgbClr val="003C52"/>
              </a:solidFill>
            </a:endParaRPr>
          </a:p>
        </p:txBody>
      </p:sp>
      <p:pic>
        <p:nvPicPr>
          <p:cNvPr id="9" name="Picture 8">
            <a:hlinkClick r:id="rId2" action="ppaction://hlinksldjump"/>
            <a:extLst>
              <a:ext uri="{FF2B5EF4-FFF2-40B4-BE49-F238E27FC236}">
                <a16:creationId xmlns:a16="http://schemas.microsoft.com/office/drawing/2014/main" id="{09C92557-508B-4C0B-A23E-FB39BCF2EE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5" name="Picture 4">
            <a:extLst>
              <a:ext uri="{FF2B5EF4-FFF2-40B4-BE49-F238E27FC236}">
                <a16:creationId xmlns:a16="http://schemas.microsoft.com/office/drawing/2014/main" id="{8309E670-02ED-41DA-897D-BA4F3D58AB64}"/>
              </a:ext>
            </a:extLst>
          </p:cNvPr>
          <p:cNvPicPr>
            <a:picLocks noChangeAspect="1"/>
          </p:cNvPicPr>
          <p:nvPr/>
        </p:nvPicPr>
        <p:blipFill rotWithShape="1">
          <a:blip r:embed="rId4"/>
          <a:srcRect r="1248"/>
          <a:stretch/>
        </p:blipFill>
        <p:spPr>
          <a:xfrm>
            <a:off x="4681335" y="2152513"/>
            <a:ext cx="3853065" cy="3162574"/>
          </a:xfrm>
          <a:prstGeom prst="rect">
            <a:avLst/>
          </a:prstGeom>
        </p:spPr>
      </p:pic>
    </p:spTree>
    <p:extLst>
      <p:ext uri="{BB962C8B-B14F-4D97-AF65-F5344CB8AC3E}">
        <p14:creationId xmlns:p14="http://schemas.microsoft.com/office/powerpoint/2010/main" val="1317985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965E714-9197-41F4-A6C2-AB6ABE1F9159}"/>
              </a:ext>
            </a:extLst>
          </p:cNvPr>
          <p:cNvGraphicFramePr>
            <a:graphicFrameLocks noGrp="1"/>
          </p:cNvGraphicFramePr>
          <p:nvPr>
            <p:ph idx="1"/>
            <p:extLst>
              <p:ext uri="{D42A27DB-BD31-4B8C-83A1-F6EECF244321}">
                <p14:modId xmlns:p14="http://schemas.microsoft.com/office/powerpoint/2010/main" val="2520220851"/>
              </p:ext>
            </p:extLst>
          </p:nvPr>
        </p:nvGraphicFramePr>
        <p:xfrm>
          <a:off x="460592" y="1269999"/>
          <a:ext cx="8229600" cy="3630368"/>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3454678834"/>
                    </a:ext>
                  </a:extLst>
                </a:gridCol>
                <a:gridCol w="5562600">
                  <a:extLst>
                    <a:ext uri="{9D8B030D-6E8A-4147-A177-3AD203B41FA5}">
                      <a16:colId xmlns:a16="http://schemas.microsoft.com/office/drawing/2014/main" val="2344692828"/>
                    </a:ext>
                  </a:extLst>
                </a:gridCol>
              </a:tblGrid>
              <a:tr h="536648">
                <a:tc>
                  <a:txBody>
                    <a:bodyPr/>
                    <a:lstStyle/>
                    <a:p>
                      <a:pPr algn="ctr"/>
                      <a:r>
                        <a:rPr lang="en-US" dirty="0"/>
                        <a:t>Compliance Program</a:t>
                      </a:r>
                    </a:p>
                  </a:txBody>
                  <a:tcPr marB="91440" anchor="ctr"/>
                </a:tc>
                <a:tc>
                  <a:txBody>
                    <a:bodyPr/>
                    <a:lstStyle/>
                    <a:p>
                      <a:pPr algn="ctr"/>
                      <a:r>
                        <a:rPr lang="en-US" dirty="0"/>
                        <a:t>Description</a:t>
                      </a:r>
                    </a:p>
                  </a:txBody>
                  <a:tcPr marB="91440" anchor="ctr"/>
                </a:tc>
                <a:extLst>
                  <a:ext uri="{0D108BD9-81ED-4DB2-BD59-A6C34878D82A}">
                    <a16:rowId xmlns:a16="http://schemas.microsoft.com/office/drawing/2014/main" val="1899199148"/>
                  </a:ext>
                </a:extLst>
              </a:tr>
              <a:tr h="1290240">
                <a:tc>
                  <a:txBody>
                    <a:bodyPr/>
                    <a:lstStyle/>
                    <a:p>
                      <a:pPr algn="l" fontAlgn="t"/>
                      <a:r>
                        <a:rPr lang="en-US" sz="1400" b="1" i="0" u="sng" strike="noStrike" dirty="0">
                          <a:solidFill>
                            <a:srgbClr val="0563C1"/>
                          </a:solidFill>
                          <a:effectLst/>
                          <a:latin typeface="Calibri"/>
                          <a:hlinkClick r:id="rId2"/>
                        </a:rPr>
                        <a:t>EPCS </a:t>
                      </a:r>
                    </a:p>
                    <a:p>
                      <a:pPr algn="l" fontAlgn="t"/>
                      <a:r>
                        <a:rPr lang="en-US" sz="1400" b="1" i="0" u="sng" strike="noStrike" dirty="0">
                          <a:solidFill>
                            <a:srgbClr val="0563C1"/>
                          </a:solidFill>
                          <a:effectLst/>
                          <a:latin typeface="Calibri"/>
                          <a:hlinkClick r:id="rId2"/>
                        </a:rPr>
                        <a:t>(Electronic Prescribing of Controlled Substances) requirements</a:t>
                      </a:r>
                      <a:endParaRPr lang="en-US" sz="1400" b="1" i="0" u="sng" strike="noStrike" dirty="0">
                        <a:solidFill>
                          <a:srgbClr val="0563C1"/>
                        </a:solidFill>
                        <a:effectLst/>
                        <a:latin typeface="Calibri"/>
                      </a:endParaRPr>
                    </a:p>
                  </a:txBody>
                  <a:tcPr marB="91440"/>
                </a:tc>
                <a:tc>
                  <a:txBody>
                    <a:bodyPr/>
                    <a:lstStyle/>
                    <a:p>
                      <a:r>
                        <a:rPr lang="en-US" sz="1400" b="0" i="0" kern="1200" dirty="0">
                          <a:solidFill>
                            <a:schemeClr val="tx1"/>
                          </a:solidFill>
                          <a:effectLst/>
                          <a:latin typeface="+mn-lt"/>
                          <a:ea typeface="+mn-ea"/>
                          <a:cs typeface="+mn-cs"/>
                        </a:rPr>
                        <a:t>EPCS allows healthcare providers to electronically prescribe controlled substances securely. Requirements include identity authentication, encryption during transmission, auditing, verifying eligible pharmacies, integration with state Prescription Drug Monitoring Programs (PDMPs), and potential Drug Enforcement Administration (DEA) certification for EPCS vendors. Specific requirements may vary by state. California requires physicians comply with federal EPCS rules.</a:t>
                      </a:r>
                      <a:endParaRPr lang="en-US" sz="1400" dirty="0">
                        <a:solidFill>
                          <a:schemeClr val="tx1"/>
                        </a:solidFill>
                      </a:endParaRPr>
                    </a:p>
                  </a:txBody>
                  <a:tcPr marB="91440"/>
                </a:tc>
                <a:extLst>
                  <a:ext uri="{0D108BD9-81ED-4DB2-BD59-A6C34878D82A}">
                    <a16:rowId xmlns:a16="http://schemas.microsoft.com/office/drawing/2014/main" val="893043952"/>
                  </a:ext>
                </a:extLst>
              </a:tr>
              <a:tr h="1187477">
                <a:tc>
                  <a:txBody>
                    <a:bodyPr/>
                    <a:lstStyle/>
                    <a:p>
                      <a:pPr algn="l" fontAlgn="t"/>
                      <a:r>
                        <a:rPr lang="en-US" sz="1300" b="1" i="0" u="sng" strike="noStrike" dirty="0">
                          <a:solidFill>
                            <a:srgbClr val="0563C1"/>
                          </a:solidFill>
                          <a:effectLst/>
                          <a:latin typeface="Calibri"/>
                          <a:hlinkClick r:id="rId3"/>
                        </a:rPr>
                        <a:t>FISMA </a:t>
                      </a:r>
                    </a:p>
                    <a:p>
                      <a:pPr algn="l" fontAlgn="t"/>
                      <a:r>
                        <a:rPr lang="en-US" sz="1300" b="1" i="0" u="sng" strike="noStrike" dirty="0">
                          <a:solidFill>
                            <a:srgbClr val="0563C1"/>
                          </a:solidFill>
                          <a:effectLst/>
                          <a:latin typeface="Calibri"/>
                          <a:hlinkClick r:id="rId3"/>
                        </a:rPr>
                        <a:t>(Federal Information Security Management Act)</a:t>
                      </a:r>
                      <a:endParaRPr lang="en-US" sz="1300" b="1" i="0" u="sng" strike="noStrike" dirty="0">
                        <a:solidFill>
                          <a:srgbClr val="0563C1"/>
                        </a:solidFill>
                        <a:effectLst/>
                        <a:latin typeface="Calibri"/>
                      </a:endParaRPr>
                    </a:p>
                  </a:txBody>
                  <a:tcPr marB="91440"/>
                </a:tc>
                <a:tc>
                  <a:txBody>
                    <a:bodyPr/>
                    <a:lstStyle/>
                    <a:p>
                      <a:r>
                        <a:rPr lang="en-US" sz="1400" b="0" i="0" kern="1200" dirty="0">
                          <a:solidFill>
                            <a:schemeClr val="dk1"/>
                          </a:solidFill>
                          <a:effectLst/>
                          <a:latin typeface="+mn-lt"/>
                          <a:ea typeface="+mn-ea"/>
                          <a:cs typeface="+mn-cs"/>
                        </a:rPr>
                        <a:t>FISMA defines a framework established by the U.S. federal government to improve the cybersecurity posture of federal agencies and ensure the protection of sensitive information and information systems. Though FISMA outlines specific requirements and guidelines for federal agencies to follow in managing their information security programs, NIST is the government body responsible for developing the framework itself. </a:t>
                      </a:r>
                      <a:endParaRPr lang="en-US" sz="1400" dirty="0"/>
                    </a:p>
                  </a:txBody>
                  <a:tcPr marT="91440" marB="91440"/>
                </a:tc>
                <a:extLst>
                  <a:ext uri="{0D108BD9-81ED-4DB2-BD59-A6C34878D82A}">
                    <a16:rowId xmlns:a16="http://schemas.microsoft.com/office/drawing/2014/main" val="2132973969"/>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38</a:t>
            </a:fld>
            <a:endParaRPr lang="en-US" sz="1400" dirty="0">
              <a:solidFill>
                <a:srgbClr val="003C52"/>
              </a:solidFill>
            </a:endParaRPr>
          </a:p>
        </p:txBody>
      </p:sp>
      <p:pic>
        <p:nvPicPr>
          <p:cNvPr id="9" name="Picture 8">
            <a:hlinkClick r:id="rId4" action="ppaction://hlinksldjump"/>
            <a:extLst>
              <a:ext uri="{FF2B5EF4-FFF2-40B4-BE49-F238E27FC236}">
                <a16:creationId xmlns:a16="http://schemas.microsoft.com/office/drawing/2014/main" id="{CA118D77-0DEC-4546-812D-037DB775F3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448419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965E714-9197-41F4-A6C2-AB6ABE1F9159}"/>
              </a:ext>
            </a:extLst>
          </p:cNvPr>
          <p:cNvGraphicFramePr>
            <a:graphicFrameLocks noGrp="1"/>
          </p:cNvGraphicFramePr>
          <p:nvPr>
            <p:ph idx="1"/>
            <p:extLst>
              <p:ext uri="{D42A27DB-BD31-4B8C-83A1-F6EECF244321}">
                <p14:modId xmlns:p14="http://schemas.microsoft.com/office/powerpoint/2010/main" val="550138343"/>
              </p:ext>
            </p:extLst>
          </p:nvPr>
        </p:nvGraphicFramePr>
        <p:xfrm>
          <a:off x="512467" y="1260334"/>
          <a:ext cx="8048730" cy="5050297"/>
        </p:xfrm>
        <a:graphic>
          <a:graphicData uri="http://schemas.openxmlformats.org/drawingml/2006/table">
            <a:tbl>
              <a:tblPr firstRow="1" bandRow="1">
                <a:tableStyleId>{5C22544A-7EE6-4342-B048-85BDC9FD1C3A}</a:tableStyleId>
              </a:tblPr>
              <a:tblGrid>
                <a:gridCol w="2311120">
                  <a:extLst>
                    <a:ext uri="{9D8B030D-6E8A-4147-A177-3AD203B41FA5}">
                      <a16:colId xmlns:a16="http://schemas.microsoft.com/office/drawing/2014/main" val="3454678834"/>
                    </a:ext>
                  </a:extLst>
                </a:gridCol>
                <a:gridCol w="5737610">
                  <a:extLst>
                    <a:ext uri="{9D8B030D-6E8A-4147-A177-3AD203B41FA5}">
                      <a16:colId xmlns:a16="http://schemas.microsoft.com/office/drawing/2014/main" val="2344692828"/>
                    </a:ext>
                  </a:extLst>
                </a:gridCol>
              </a:tblGrid>
              <a:tr h="476443">
                <a:tc>
                  <a:txBody>
                    <a:bodyPr/>
                    <a:lstStyle/>
                    <a:p>
                      <a:pPr algn="ctr"/>
                      <a:r>
                        <a:rPr lang="en-US" dirty="0"/>
                        <a:t>Compliance Program</a:t>
                      </a:r>
                    </a:p>
                  </a:txBody>
                  <a:tcPr marT="91440" marB="91440" anchor="ctr"/>
                </a:tc>
                <a:tc>
                  <a:txBody>
                    <a:bodyPr/>
                    <a:lstStyle/>
                    <a:p>
                      <a:pPr algn="ctr"/>
                      <a:r>
                        <a:rPr lang="en-US" dirty="0"/>
                        <a:t>Description</a:t>
                      </a:r>
                    </a:p>
                  </a:txBody>
                  <a:tcPr marT="91440" marB="91440" anchor="ctr"/>
                </a:tc>
                <a:extLst>
                  <a:ext uri="{0D108BD9-81ED-4DB2-BD59-A6C34878D82A}">
                    <a16:rowId xmlns:a16="http://schemas.microsoft.com/office/drawing/2014/main" val="1899199148"/>
                  </a:ext>
                </a:extLst>
              </a:tr>
              <a:tr h="1746958">
                <a:tc>
                  <a:txBody>
                    <a:bodyPr/>
                    <a:lstStyle/>
                    <a:p>
                      <a:pPr algn="l" fontAlgn="t"/>
                      <a:r>
                        <a:rPr lang="en-US" sz="1400" b="1" i="0" u="none" strike="noStrike" dirty="0">
                          <a:solidFill>
                            <a:srgbClr val="0563C1"/>
                          </a:solidFill>
                          <a:effectLst/>
                          <a:latin typeface="Calibri"/>
                          <a:hlinkClick r:id="rId2"/>
                        </a:rPr>
                        <a:t>HIPAA </a:t>
                      </a:r>
                    </a:p>
                    <a:p>
                      <a:pPr algn="l" fontAlgn="t"/>
                      <a:r>
                        <a:rPr lang="en-US" sz="1400" b="1" i="0" u="none" strike="noStrike" dirty="0">
                          <a:solidFill>
                            <a:srgbClr val="0563C1"/>
                          </a:solidFill>
                          <a:effectLst/>
                          <a:latin typeface="Calibri"/>
                          <a:hlinkClick r:id="rId2"/>
                        </a:rPr>
                        <a:t>(Health Insurance Portability and Accountability Act)</a:t>
                      </a:r>
                      <a:endParaRPr lang="en-US" sz="1400" b="1" i="0" u="none" strike="noStrike" dirty="0">
                        <a:solidFill>
                          <a:srgbClr val="0563C1"/>
                        </a:solidFill>
                        <a:effectLst/>
                        <a:latin typeface="Calibri"/>
                      </a:endParaRPr>
                    </a:p>
                  </a:txBody>
                  <a:tcPr marB="91440"/>
                </a:tc>
                <a:tc>
                  <a:txBody>
                    <a:bodyPr/>
                    <a:lstStyle/>
                    <a:p>
                      <a:r>
                        <a:rPr lang="en-US" sz="1400" b="0" i="0" kern="1200" dirty="0">
                          <a:solidFill>
                            <a:schemeClr val="tx1"/>
                          </a:solidFill>
                          <a:effectLst/>
                          <a:latin typeface="+mn-lt"/>
                          <a:ea typeface="+mn-ea"/>
                          <a:cs typeface="+mn-cs"/>
                        </a:rPr>
                        <a:t>A robust and well-implemented HIPAA compliance program helps healthcare organizations protect patient privacy, maintain data security, and meet their legal obligations under the HIPAA regulations. Non-compliance with HIPAA can result in significant fines and penalties, reputational damage, and loss of trust among patients and partners. Pen testing not required, but if using NIST, you grade higher if you perform pen testing annually. A Security Risk Assessment (SRA) is required annually.</a:t>
                      </a:r>
                      <a:endParaRPr lang="en-US" sz="1400" dirty="0">
                        <a:solidFill>
                          <a:schemeClr val="tx1"/>
                        </a:solidFill>
                      </a:endParaRPr>
                    </a:p>
                  </a:txBody>
                  <a:tcPr marT="91440" marB="91440"/>
                </a:tc>
                <a:extLst>
                  <a:ext uri="{0D108BD9-81ED-4DB2-BD59-A6C34878D82A}">
                    <a16:rowId xmlns:a16="http://schemas.microsoft.com/office/drawing/2014/main" val="2878064096"/>
                  </a:ext>
                </a:extLst>
              </a:tr>
              <a:tr h="1079938">
                <a:tc>
                  <a:txBody>
                    <a:bodyPr/>
                    <a:lstStyle/>
                    <a:p>
                      <a:pPr algn="l" fontAlgn="t"/>
                      <a:r>
                        <a:rPr lang="en-US" sz="1400" b="1" i="0" u="sng" strike="noStrike" dirty="0">
                          <a:solidFill>
                            <a:srgbClr val="0563C1"/>
                          </a:solidFill>
                          <a:effectLst/>
                          <a:latin typeface="Calibri"/>
                          <a:hlinkClick r:id="rId3"/>
                        </a:rPr>
                        <a:t>PCI DSS </a:t>
                      </a:r>
                    </a:p>
                    <a:p>
                      <a:pPr algn="l" fontAlgn="t"/>
                      <a:r>
                        <a:rPr lang="en-US" sz="1400" b="1" i="0" u="sng" strike="noStrike" dirty="0">
                          <a:solidFill>
                            <a:srgbClr val="0563C1"/>
                          </a:solidFill>
                          <a:effectLst/>
                          <a:latin typeface="Calibri"/>
                          <a:hlinkClick r:id="rId3"/>
                        </a:rPr>
                        <a:t>(Payment Card Industry Data Security Standard)</a:t>
                      </a:r>
                      <a:endParaRPr lang="en-US" sz="1400" b="1" i="0" u="sng" strike="noStrike" dirty="0">
                        <a:solidFill>
                          <a:srgbClr val="0563C1"/>
                        </a:solidFill>
                        <a:effectLst/>
                        <a:latin typeface="Calibri" panose="020F0502020204030204" pitchFamily="34" charset="0"/>
                      </a:endParaRPr>
                    </a:p>
                    <a:p>
                      <a:pPr algn="l" fontAlgn="t"/>
                      <a:endParaRPr lang="en-US" sz="1400" b="0" i="0" u="sng" strike="noStrike" dirty="0">
                        <a:solidFill>
                          <a:srgbClr val="0563C1"/>
                        </a:solidFill>
                        <a:effectLst/>
                        <a:latin typeface="Calibri" panose="020F0502020204030204" pitchFamily="34" charset="0"/>
                      </a:endParaRPr>
                    </a:p>
                  </a:txBody>
                  <a:tcPr marB="91440"/>
                </a:tc>
                <a:tc>
                  <a:txBody>
                    <a:bodyPr/>
                    <a:lstStyle/>
                    <a:p>
                      <a:r>
                        <a:rPr lang="en-US" sz="1400" b="0" i="0" kern="1200" dirty="0">
                          <a:solidFill>
                            <a:schemeClr val="tx1"/>
                          </a:solidFill>
                          <a:effectLst/>
                          <a:latin typeface="+mn-lt"/>
                          <a:ea typeface="+mn-ea"/>
                          <a:cs typeface="+mn-cs"/>
                        </a:rPr>
                        <a:t>Applies to organizations that handle payment card information. Healthcare organizations processing payment card transactions need to comply with PCI DSS requirements to protect cardholder data and maintain secure payment processing systems.</a:t>
                      </a:r>
                      <a:endParaRPr lang="en-US" sz="1400" dirty="0">
                        <a:solidFill>
                          <a:schemeClr val="tx1"/>
                        </a:solidFill>
                      </a:endParaRPr>
                    </a:p>
                  </a:txBody>
                  <a:tcPr marT="91440" marB="91440"/>
                </a:tc>
                <a:extLst>
                  <a:ext uri="{0D108BD9-81ED-4DB2-BD59-A6C34878D82A}">
                    <a16:rowId xmlns:a16="http://schemas.microsoft.com/office/drawing/2014/main" val="3447872343"/>
                  </a:ext>
                </a:extLst>
              </a:tr>
              <a:tr h="1746958">
                <a:tc>
                  <a:txBody>
                    <a:bodyPr/>
                    <a:lstStyle/>
                    <a:p>
                      <a:pPr algn="l" fontAlgn="t"/>
                      <a:r>
                        <a:rPr lang="en-US" sz="1400" b="1" i="0" u="none" strike="noStrike" dirty="0">
                          <a:solidFill>
                            <a:schemeClr val="tx2">
                              <a:lumMod val="10000"/>
                            </a:schemeClr>
                          </a:solidFill>
                          <a:effectLst/>
                          <a:latin typeface="Calibri"/>
                          <a:hlinkClick r:id="rId4"/>
                        </a:rPr>
                        <a:t>SOC 2 </a:t>
                      </a:r>
                    </a:p>
                    <a:p>
                      <a:pPr algn="l" fontAlgn="t"/>
                      <a:r>
                        <a:rPr lang="en-US" sz="1400" b="1" i="0" u="none" strike="noStrike" dirty="0">
                          <a:solidFill>
                            <a:schemeClr val="tx2">
                              <a:lumMod val="10000"/>
                            </a:schemeClr>
                          </a:solidFill>
                          <a:effectLst/>
                          <a:latin typeface="Calibri"/>
                          <a:hlinkClick r:id="rId4"/>
                        </a:rPr>
                        <a:t>(System and Organization Controls 2)</a:t>
                      </a:r>
                      <a:endParaRPr lang="en-US" sz="1400" b="1" i="0" u="none" strike="noStrike" dirty="0">
                        <a:solidFill>
                          <a:schemeClr val="tx2">
                            <a:lumMod val="10000"/>
                          </a:schemeClr>
                        </a:solidFill>
                        <a:effectLst/>
                        <a:latin typeface="Calibri"/>
                      </a:endParaRPr>
                    </a:p>
                  </a:txBody>
                  <a:tcPr marB="91440"/>
                </a:tc>
                <a:tc>
                  <a:txBody>
                    <a:bodyPr/>
                    <a:lstStyle/>
                    <a:p>
                      <a:r>
                        <a:rPr lang="en-US" sz="1400" b="0" i="0" kern="1200" dirty="0">
                          <a:solidFill>
                            <a:schemeClr val="tx1"/>
                          </a:solidFill>
                          <a:effectLst/>
                          <a:latin typeface="+mn-lt"/>
                          <a:ea typeface="+mn-ea"/>
                          <a:cs typeface="+mn-cs"/>
                        </a:rPr>
                        <a:t>SOC 2 is an auditing standard developed by the American Institute of CPAs (AICPA) to that their privacy, security, and/or administrative processes are adequate to ensure the confidentiality, integrity, and availability of data. SOC 2 in healthcare is a privacy and security standard that can provide assurances to the C-Suite, to business partners, and to regulators that an organization has implemented appropriate controls to protect data (SOC 2 Type 1) and is using the controls effectively (SOC 2 Type 2).</a:t>
                      </a:r>
                      <a:endParaRPr lang="en-US" sz="1400" dirty="0">
                        <a:solidFill>
                          <a:schemeClr val="tx1"/>
                        </a:solidFill>
                      </a:endParaRPr>
                    </a:p>
                  </a:txBody>
                  <a:tcPr marT="91440" marB="91440"/>
                </a:tc>
                <a:extLst>
                  <a:ext uri="{0D108BD9-81ED-4DB2-BD59-A6C34878D82A}">
                    <a16:rowId xmlns:a16="http://schemas.microsoft.com/office/drawing/2014/main" val="985878103"/>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39</a:t>
            </a:fld>
            <a:endParaRPr lang="en-US" sz="1400" dirty="0">
              <a:solidFill>
                <a:srgbClr val="003C52"/>
              </a:solidFill>
            </a:endParaRPr>
          </a:p>
        </p:txBody>
      </p:sp>
      <p:pic>
        <p:nvPicPr>
          <p:cNvPr id="9" name="Picture 8">
            <a:hlinkClick r:id="rId5" action="ppaction://hlinksldjump"/>
            <a:extLst>
              <a:ext uri="{FF2B5EF4-FFF2-40B4-BE49-F238E27FC236}">
                <a16:creationId xmlns:a16="http://schemas.microsoft.com/office/drawing/2014/main" id="{0062B697-0D93-4711-AF47-18A75448E6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131756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4</a:t>
            </a:fld>
            <a:endParaRPr lang="en-US" sz="1400" dirty="0">
              <a:solidFill>
                <a:srgbClr val="003C52"/>
              </a:solidFill>
            </a:endParaRPr>
          </a:p>
        </p:txBody>
      </p:sp>
      <p:sp>
        <p:nvSpPr>
          <p:cNvPr id="14" name="Title 4">
            <a:extLst>
              <a:ext uri="{FF2B5EF4-FFF2-40B4-BE49-F238E27FC236}">
                <a16:creationId xmlns:a16="http://schemas.microsoft.com/office/drawing/2014/main" id="{C7DF5F84-5212-40FA-B8BC-E9A301327337}"/>
              </a:ext>
            </a:extLst>
          </p:cNvPr>
          <p:cNvSpPr txBox="1">
            <a:spLocks/>
          </p:cNvSpPr>
          <p:nvPr/>
        </p:nvSpPr>
        <p:spPr>
          <a:xfrm>
            <a:off x="2033587" y="654695"/>
            <a:ext cx="5079715" cy="612775"/>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Objectives of the Toolkit </a:t>
            </a:r>
          </a:p>
        </p:txBody>
      </p:sp>
      <p:sp>
        <p:nvSpPr>
          <p:cNvPr id="48" name="Content Placeholder 47">
            <a:extLst>
              <a:ext uri="{FF2B5EF4-FFF2-40B4-BE49-F238E27FC236}">
                <a16:creationId xmlns:a16="http://schemas.microsoft.com/office/drawing/2014/main" id="{483DD87A-37D0-E068-FE1E-BBDC81D30598}"/>
              </a:ext>
            </a:extLst>
          </p:cNvPr>
          <p:cNvSpPr>
            <a:spLocks noGrp="1"/>
          </p:cNvSpPr>
          <p:nvPr>
            <p:ph idx="1"/>
          </p:nvPr>
        </p:nvSpPr>
        <p:spPr>
          <a:xfrm>
            <a:off x="457200" y="1407091"/>
            <a:ext cx="8229600" cy="3753655"/>
          </a:xfrm>
        </p:spPr>
        <p:txBody>
          <a:bodyPr vert="horz" lIns="91440" tIns="45720" rIns="91440" bIns="45720" rtlCol="0" anchor="t">
            <a:noAutofit/>
          </a:bodyPr>
          <a:lstStyle/>
          <a:p>
            <a:r>
              <a:rPr lang="en-US" sz="2400" dirty="0">
                <a:cs typeface="Calibri"/>
              </a:rPr>
              <a:t>Learn about the security and IT vendors/tools utilized by some of the FQHCs in LA County, including general satisfaction scores.</a:t>
            </a:r>
          </a:p>
          <a:p>
            <a:r>
              <a:rPr lang="en-US" sz="2400" dirty="0">
                <a:cs typeface="Calibri"/>
              </a:rPr>
              <a:t>Discover cybersecurity templates, frameworks, and policies organizations may want to consider implementing in order to improve their cybersecurity posture.</a:t>
            </a:r>
          </a:p>
          <a:p>
            <a:r>
              <a:rPr lang="en-US" sz="2400" dirty="0">
                <a:cs typeface="Calibri"/>
              </a:rPr>
              <a:t>Find resources and other toolkits, including those specifically designed for healthcare cybersecurity, to help guide your organization in building out a robust cybersecurity program.</a:t>
            </a:r>
          </a:p>
          <a:p>
            <a:endParaRPr lang="en-US" sz="2400" dirty="0">
              <a:cs typeface="Calibri"/>
            </a:endParaRPr>
          </a:p>
          <a:p>
            <a:pPr marL="0" indent="0">
              <a:buNone/>
            </a:pPr>
            <a:endParaRPr lang="en-US" sz="1600" dirty="0">
              <a:cs typeface="Calibri"/>
            </a:endParaRPr>
          </a:p>
          <a:p>
            <a:pPr marL="0" indent="0">
              <a:buNone/>
            </a:pPr>
            <a:endParaRPr lang="en-US" sz="2400" i="1" dirty="0">
              <a:cs typeface="Calibri"/>
            </a:endParaRPr>
          </a:p>
        </p:txBody>
      </p:sp>
      <p:sp>
        <p:nvSpPr>
          <p:cNvPr id="6" name="TextBox 5">
            <a:extLst>
              <a:ext uri="{FF2B5EF4-FFF2-40B4-BE49-F238E27FC236}">
                <a16:creationId xmlns:a16="http://schemas.microsoft.com/office/drawing/2014/main" id="{AB5BD34B-C016-DF95-F97E-40F78EC770DA}"/>
              </a:ext>
            </a:extLst>
          </p:cNvPr>
          <p:cNvSpPr txBox="1"/>
          <p:nvPr/>
        </p:nvSpPr>
        <p:spPr>
          <a:xfrm>
            <a:off x="459288" y="5354876"/>
            <a:ext cx="80636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i="1" dirty="0">
                <a:cs typeface="Calibri"/>
              </a:rPr>
              <a:t>The toolkit includes resources that were developed by CCALAC and other reputable organizations who are experts in cybersecurity. Each organization was cited appropriately, and all documents are available online or at ccalac.org.</a:t>
            </a:r>
            <a:endParaRPr lang="en-US" sz="1600" dirty="0">
              <a:cs typeface="Calibri"/>
            </a:endParaRPr>
          </a:p>
        </p:txBody>
      </p:sp>
      <p:pic>
        <p:nvPicPr>
          <p:cNvPr id="9" name="Picture 8">
            <a:hlinkClick r:id="rId3" action="ppaction://hlinksldjump"/>
            <a:extLst>
              <a:ext uri="{FF2B5EF4-FFF2-40B4-BE49-F238E27FC236}">
                <a16:creationId xmlns:a16="http://schemas.microsoft.com/office/drawing/2014/main" id="{2D5155CB-FAE9-4F69-9A67-400EA0ECA2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187685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882BFB3A-1AD3-408F-8D03-E890F31D6691}"/>
              </a:ext>
            </a:extLst>
          </p:cNvPr>
          <p:cNvGraphicFramePr>
            <a:graphicFrameLocks noGrp="1"/>
          </p:cNvGraphicFramePr>
          <p:nvPr>
            <p:ph idx="1"/>
            <p:extLst>
              <p:ext uri="{D42A27DB-BD31-4B8C-83A1-F6EECF244321}">
                <p14:modId xmlns:p14="http://schemas.microsoft.com/office/powerpoint/2010/main" val="1334844791"/>
              </p:ext>
            </p:extLst>
          </p:nvPr>
        </p:nvGraphicFramePr>
        <p:xfrm>
          <a:off x="459287" y="1242164"/>
          <a:ext cx="8229600" cy="4679313"/>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161528706"/>
                    </a:ext>
                  </a:extLst>
                </a:gridCol>
                <a:gridCol w="4114800">
                  <a:extLst>
                    <a:ext uri="{9D8B030D-6E8A-4147-A177-3AD203B41FA5}">
                      <a16:colId xmlns:a16="http://schemas.microsoft.com/office/drawing/2014/main" val="1776711877"/>
                    </a:ext>
                  </a:extLst>
                </a:gridCol>
              </a:tblGrid>
              <a:tr h="521917">
                <a:tc>
                  <a:txBody>
                    <a:bodyPr/>
                    <a:lstStyle/>
                    <a:p>
                      <a:pPr algn="ctr"/>
                      <a:r>
                        <a:rPr lang="en-US" dirty="0"/>
                        <a:t>CSTK</a:t>
                      </a:r>
                    </a:p>
                  </a:txBody>
                  <a:tcPr anchor="ctr"/>
                </a:tc>
                <a:tc>
                  <a:txBody>
                    <a:bodyPr/>
                    <a:lstStyle/>
                    <a:p>
                      <a:pPr algn="ctr"/>
                      <a:r>
                        <a:rPr lang="en-US" dirty="0"/>
                        <a:t>Compliance/Regulations</a:t>
                      </a:r>
                    </a:p>
                  </a:txBody>
                  <a:tcPr anchor="ctr"/>
                </a:tc>
                <a:extLst>
                  <a:ext uri="{0D108BD9-81ED-4DB2-BD59-A6C34878D82A}">
                    <a16:rowId xmlns:a16="http://schemas.microsoft.com/office/drawing/2014/main" val="828878975"/>
                  </a:ext>
                </a:extLst>
              </a:tr>
              <a:tr h="4157396">
                <a:tc>
                  <a:txBody>
                    <a:bodyPr/>
                    <a:lstStyle/>
                    <a:p>
                      <a:pPr marL="0" indent="0">
                        <a:buFont typeface="Wingdings" panose="05000000000000000000" pitchFamily="2" charset="2"/>
                        <a:buNone/>
                      </a:pPr>
                      <a:r>
                        <a:rPr lang="en-US" sz="1800" b="1" i="0" kern="1200" dirty="0">
                          <a:solidFill>
                            <a:schemeClr val="dk1"/>
                          </a:solidFill>
                          <a:effectLst/>
                          <a:latin typeface="+mn-lt"/>
                          <a:ea typeface="+mn-ea"/>
                          <a:cs typeface="+mn-cs"/>
                        </a:rPr>
                        <a:t>Regulations </a:t>
                      </a:r>
                    </a:p>
                    <a:p>
                      <a:pPr marL="0" indent="0">
                        <a:buFont typeface="Wingdings" panose="05000000000000000000" pitchFamily="2" charset="2"/>
                        <a:buNone/>
                      </a:pPr>
                      <a:endParaRPr lang="en-US" sz="18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This tab ALSO lists several regulations along with a brief description.</a:t>
                      </a:r>
                    </a:p>
                    <a:p>
                      <a:pPr mar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Cybersecurity regulations are essential to create a robust and secure environment in health organizations, protecting patient data, ensuring continuity of care, and safeguarding the reputation and trust of the healthcare industry.</a:t>
                      </a:r>
                    </a:p>
                  </a:txBody>
                  <a:tcPr/>
                </a:tc>
                <a:tc>
                  <a:txBody>
                    <a:bodyPr/>
                    <a:lstStyle/>
                    <a:p>
                      <a:endParaRPr lang="en-US" dirty="0"/>
                    </a:p>
                  </a:txBody>
                  <a:tcPr/>
                </a:tc>
                <a:extLst>
                  <a:ext uri="{0D108BD9-81ED-4DB2-BD59-A6C34878D82A}">
                    <a16:rowId xmlns:a16="http://schemas.microsoft.com/office/drawing/2014/main" val="569067190"/>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40</a:t>
            </a:fld>
            <a:endParaRPr lang="en-US" sz="1400" dirty="0">
              <a:solidFill>
                <a:srgbClr val="003C52"/>
              </a:solidFill>
            </a:endParaRPr>
          </a:p>
        </p:txBody>
      </p:sp>
      <p:pic>
        <p:nvPicPr>
          <p:cNvPr id="9" name="Picture 8">
            <a:hlinkClick r:id="rId2" action="ppaction://hlinksldjump"/>
            <a:extLst>
              <a:ext uri="{FF2B5EF4-FFF2-40B4-BE49-F238E27FC236}">
                <a16:creationId xmlns:a16="http://schemas.microsoft.com/office/drawing/2014/main" id="{77B7E6F4-03D7-426B-AAB4-535DCB2E71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4" name="Picture 3">
            <a:extLst>
              <a:ext uri="{FF2B5EF4-FFF2-40B4-BE49-F238E27FC236}">
                <a16:creationId xmlns:a16="http://schemas.microsoft.com/office/drawing/2014/main" id="{05FD334B-C0BB-455F-B65A-34BE9D47EF18}"/>
              </a:ext>
            </a:extLst>
          </p:cNvPr>
          <p:cNvPicPr>
            <a:picLocks noChangeAspect="1"/>
          </p:cNvPicPr>
          <p:nvPr/>
        </p:nvPicPr>
        <p:blipFill rotWithShape="1">
          <a:blip r:embed="rId4"/>
          <a:srcRect b="486"/>
          <a:stretch/>
        </p:blipFill>
        <p:spPr>
          <a:xfrm>
            <a:off x="4695021" y="2300277"/>
            <a:ext cx="3894157" cy="2601924"/>
          </a:xfrm>
          <a:prstGeom prst="rect">
            <a:avLst/>
          </a:prstGeom>
        </p:spPr>
      </p:pic>
    </p:spTree>
    <p:extLst>
      <p:ext uri="{BB962C8B-B14F-4D97-AF65-F5344CB8AC3E}">
        <p14:creationId xmlns:p14="http://schemas.microsoft.com/office/powerpoint/2010/main" val="287584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965E714-9197-41F4-A6C2-AB6ABE1F9159}"/>
              </a:ext>
            </a:extLst>
          </p:cNvPr>
          <p:cNvGraphicFramePr>
            <a:graphicFrameLocks noGrp="1"/>
          </p:cNvGraphicFramePr>
          <p:nvPr>
            <p:ph idx="1"/>
            <p:extLst>
              <p:ext uri="{D42A27DB-BD31-4B8C-83A1-F6EECF244321}">
                <p14:modId xmlns:p14="http://schemas.microsoft.com/office/powerpoint/2010/main" val="2518067981"/>
              </p:ext>
            </p:extLst>
          </p:nvPr>
        </p:nvGraphicFramePr>
        <p:xfrm>
          <a:off x="460592" y="1332981"/>
          <a:ext cx="8229600" cy="50292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3454678834"/>
                    </a:ext>
                  </a:extLst>
                </a:gridCol>
                <a:gridCol w="5562600">
                  <a:extLst>
                    <a:ext uri="{9D8B030D-6E8A-4147-A177-3AD203B41FA5}">
                      <a16:colId xmlns:a16="http://schemas.microsoft.com/office/drawing/2014/main" val="2344692828"/>
                    </a:ext>
                  </a:extLst>
                </a:gridCol>
              </a:tblGrid>
              <a:tr h="327967">
                <a:tc>
                  <a:txBody>
                    <a:bodyPr/>
                    <a:lstStyle/>
                    <a:p>
                      <a:pPr algn="ctr"/>
                      <a:r>
                        <a:rPr lang="en-US" dirty="0"/>
                        <a:t>Regulation</a:t>
                      </a:r>
                    </a:p>
                  </a:txBody>
                  <a:tcPr marT="91440" marB="91440" anchor="ctr"/>
                </a:tc>
                <a:tc>
                  <a:txBody>
                    <a:bodyPr/>
                    <a:lstStyle/>
                    <a:p>
                      <a:pPr algn="ctr"/>
                      <a:r>
                        <a:rPr lang="en-US" dirty="0"/>
                        <a:t>Description</a:t>
                      </a:r>
                    </a:p>
                  </a:txBody>
                  <a:tcPr marT="91440" marB="91440" anchor="ctr"/>
                </a:tc>
                <a:extLst>
                  <a:ext uri="{0D108BD9-81ED-4DB2-BD59-A6C34878D82A}">
                    <a16:rowId xmlns:a16="http://schemas.microsoft.com/office/drawing/2014/main" val="1899199148"/>
                  </a:ext>
                </a:extLst>
              </a:tr>
              <a:tr h="787121">
                <a:tc>
                  <a:txBody>
                    <a:bodyPr/>
                    <a:lstStyle/>
                    <a:p>
                      <a:pPr algn="l" fontAlgn="t"/>
                      <a:r>
                        <a:rPr lang="en-US" sz="1400" b="1" i="0" u="sng" strike="noStrike" dirty="0">
                          <a:solidFill>
                            <a:srgbClr val="0563C1"/>
                          </a:solidFill>
                          <a:effectLst/>
                          <a:latin typeface="Calibri"/>
                          <a:hlinkClick r:id="rId2"/>
                        </a:rPr>
                        <a:t>21st Century Cures Act</a:t>
                      </a:r>
                      <a:endParaRPr lang="en-US" sz="1400" b="1" i="0" u="sng" strike="noStrike" dirty="0">
                        <a:solidFill>
                          <a:srgbClr val="0563C1"/>
                        </a:solidFill>
                        <a:effectLst/>
                        <a:latin typeface="Calibri"/>
                      </a:endParaRPr>
                    </a:p>
                  </a:txBody>
                  <a:tcPr marT="91440" marB="91440"/>
                </a:tc>
                <a:tc>
                  <a:txBody>
                    <a:bodyPr/>
                    <a:lstStyle/>
                    <a:p>
                      <a:r>
                        <a:rPr lang="en-US" sz="1400" b="0" i="0" kern="1200" dirty="0">
                          <a:solidFill>
                            <a:schemeClr val="tx1"/>
                          </a:solidFill>
                          <a:effectLst/>
                          <a:latin typeface="+mn-lt"/>
                          <a:ea typeface="+mn-ea"/>
                          <a:cs typeface="+mn-cs"/>
                        </a:rPr>
                        <a:t>The Cures Act supports seamless and secure access, exchange, and use of electronic health information. The rule includes provisions to adopt standardized application programming interfaces (APIs), to require that patients can electronically access all of their electronic health information (EHI) at no cost, and to prohibit information blocking.</a:t>
                      </a:r>
                      <a:endParaRPr lang="en-US" sz="1400" dirty="0">
                        <a:solidFill>
                          <a:schemeClr val="tx1"/>
                        </a:solidFill>
                      </a:endParaRPr>
                    </a:p>
                  </a:txBody>
                  <a:tcPr marT="91440" marB="91440"/>
                </a:tc>
                <a:extLst>
                  <a:ext uri="{0D108BD9-81ED-4DB2-BD59-A6C34878D82A}">
                    <a16:rowId xmlns:a16="http://schemas.microsoft.com/office/drawing/2014/main" val="45238633"/>
                  </a:ext>
                </a:extLst>
              </a:tr>
              <a:tr h="787121">
                <a:tc>
                  <a:txBody>
                    <a:bodyPr/>
                    <a:lstStyle/>
                    <a:p>
                      <a:pPr algn="l" fontAlgn="t"/>
                      <a:r>
                        <a:rPr lang="en-US" sz="1400" b="1" i="0" u="sng" strike="noStrike" dirty="0">
                          <a:solidFill>
                            <a:srgbClr val="0563C1"/>
                          </a:solidFill>
                          <a:effectLst/>
                          <a:latin typeface="Calibri"/>
                          <a:hlinkClick r:id="rId3"/>
                        </a:rPr>
                        <a:t>42 CFR Part 2 </a:t>
                      </a:r>
                    </a:p>
                    <a:p>
                      <a:pPr algn="l" fontAlgn="t"/>
                      <a:r>
                        <a:rPr lang="en-US" sz="1400" b="1" i="0" u="sng" strike="noStrike" dirty="0">
                          <a:solidFill>
                            <a:srgbClr val="0563C1"/>
                          </a:solidFill>
                          <a:effectLst/>
                          <a:latin typeface="Calibri"/>
                          <a:hlinkClick r:id="rId3"/>
                        </a:rPr>
                        <a:t>(Code of Federal Regulations)</a:t>
                      </a:r>
                      <a:endParaRPr lang="en-US" sz="1400" b="1" i="0" u="sng" strike="noStrike" dirty="0">
                        <a:solidFill>
                          <a:srgbClr val="0563C1"/>
                        </a:solidFill>
                        <a:effectLst/>
                        <a:latin typeface="Calibri"/>
                      </a:endParaRPr>
                    </a:p>
                  </a:txBody>
                  <a:tcPr marT="91440" marB="91440"/>
                </a:tc>
                <a:tc>
                  <a:txBody>
                    <a:bodyPr/>
                    <a:lstStyle/>
                    <a:p>
                      <a:r>
                        <a:rPr lang="en-US" sz="1400" dirty="0">
                          <a:solidFill>
                            <a:schemeClr val="tx1"/>
                          </a:solidFill>
                        </a:rPr>
                        <a:t>The regulations impose restrictions upon the disclosure and use of substance use disorder patient records. They are intended to ensure that a patient receiving treatment for a substance use disorder is not made more vulnerable by the disclosure of their records.</a:t>
                      </a:r>
                    </a:p>
                  </a:txBody>
                  <a:tcPr marT="91440" marB="91440"/>
                </a:tc>
                <a:extLst>
                  <a:ext uri="{0D108BD9-81ED-4DB2-BD59-A6C34878D82A}">
                    <a16:rowId xmlns:a16="http://schemas.microsoft.com/office/drawing/2014/main" val="1154553547"/>
                  </a:ext>
                </a:extLst>
              </a:tr>
              <a:tr h="787121">
                <a:tc>
                  <a:txBody>
                    <a:bodyPr/>
                    <a:lstStyle/>
                    <a:p>
                      <a:pPr algn="l" fontAlgn="t"/>
                      <a:r>
                        <a:rPr lang="en-US" sz="1400" b="1" i="0" u="sng" strike="noStrike" dirty="0">
                          <a:solidFill>
                            <a:srgbClr val="0563C1"/>
                          </a:solidFill>
                          <a:effectLst/>
                          <a:latin typeface="Calibri"/>
                          <a:hlinkClick r:id="rId4"/>
                        </a:rPr>
                        <a:t>California Confidentiality of Medical Information Act </a:t>
                      </a:r>
                    </a:p>
                    <a:p>
                      <a:pPr algn="l" fontAlgn="t"/>
                      <a:r>
                        <a:rPr lang="en-US" sz="1400" b="1" i="0" u="sng" strike="noStrike" dirty="0">
                          <a:solidFill>
                            <a:srgbClr val="0563C1"/>
                          </a:solidFill>
                          <a:effectLst/>
                          <a:latin typeface="Calibri"/>
                          <a:hlinkClick r:id="rId4"/>
                        </a:rPr>
                        <a:t>(CMIA)</a:t>
                      </a:r>
                      <a:endParaRPr lang="en-US" sz="1400" b="1" i="0" u="sng" strike="noStrike" dirty="0">
                        <a:solidFill>
                          <a:srgbClr val="0563C1"/>
                        </a:solidFill>
                        <a:effectLst/>
                        <a:latin typeface="Calibri"/>
                      </a:endParaRPr>
                    </a:p>
                  </a:txBody>
                  <a:tcPr marT="91440" marB="91440"/>
                </a:tc>
                <a:tc>
                  <a:txBody>
                    <a:bodyPr/>
                    <a:lstStyle/>
                    <a:p>
                      <a:r>
                        <a:rPr lang="en-US" sz="1400" b="0" i="0" kern="1200" dirty="0">
                          <a:solidFill>
                            <a:schemeClr val="tx1"/>
                          </a:solidFill>
                          <a:effectLst/>
                          <a:latin typeface="+mn-lt"/>
                          <a:ea typeface="+mn-ea"/>
                          <a:cs typeface="+mn-cs"/>
                        </a:rPr>
                        <a:t>The CMIA is a state law that governs the privacy and security of medical information in California. It establishes requirements for healthcare providers, health plans, and contractors to protect the confidentiality of medical records and information.</a:t>
                      </a:r>
                      <a:endParaRPr lang="en-US" sz="1400" dirty="0">
                        <a:solidFill>
                          <a:schemeClr val="tx1"/>
                        </a:solidFill>
                      </a:endParaRPr>
                    </a:p>
                  </a:txBody>
                  <a:tcPr marT="91440" marB="91440"/>
                </a:tc>
                <a:extLst>
                  <a:ext uri="{0D108BD9-81ED-4DB2-BD59-A6C34878D82A}">
                    <a16:rowId xmlns:a16="http://schemas.microsoft.com/office/drawing/2014/main" val="3391656893"/>
                  </a:ext>
                </a:extLst>
              </a:tr>
              <a:tr h="728087">
                <a:tc>
                  <a:txBody>
                    <a:bodyPr/>
                    <a:lstStyle/>
                    <a:p>
                      <a:pPr algn="l" fontAlgn="t"/>
                      <a:r>
                        <a:rPr lang="en-US" sz="1400" b="1" i="0" u="none" strike="noStrike" dirty="0">
                          <a:solidFill>
                            <a:srgbClr val="0563C1"/>
                          </a:solidFill>
                          <a:effectLst/>
                          <a:latin typeface="Calibri"/>
                          <a:hlinkClick r:id="rId5"/>
                        </a:rPr>
                        <a:t>California Consumer Privacy Act (CCPA)</a:t>
                      </a:r>
                      <a:endParaRPr lang="en-US" sz="1400" b="1" i="0" u="none" strike="noStrike" dirty="0">
                        <a:solidFill>
                          <a:srgbClr val="0563C1"/>
                        </a:solidFill>
                        <a:effectLst/>
                        <a:latin typeface="Calibri"/>
                      </a:endParaRPr>
                    </a:p>
                  </a:txBody>
                  <a:tcPr marT="91440" marB="91440"/>
                </a:tc>
                <a:tc>
                  <a:txBody>
                    <a:bodyPr/>
                    <a:lstStyle/>
                    <a:p>
                      <a:r>
                        <a:rPr lang="en-US" sz="1400" b="0" i="0" kern="1200" dirty="0">
                          <a:solidFill>
                            <a:schemeClr val="tx1"/>
                          </a:solidFill>
                          <a:effectLst/>
                          <a:latin typeface="+mn-lt"/>
                          <a:ea typeface="+mn-ea"/>
                          <a:cs typeface="+mn-cs"/>
                        </a:rPr>
                        <a:t>The CCPA is a comprehensive privacy law that applies to businesses that collect, use, or share personal information of California residents. It grants consumers certain rights regarding their personal data and imposes obligations on businesses, including health technology companies, in terms of data protection, transparency, and individual privacy rights.</a:t>
                      </a:r>
                      <a:endParaRPr lang="en-US" sz="1400" dirty="0">
                        <a:solidFill>
                          <a:schemeClr val="tx1"/>
                        </a:solidFill>
                      </a:endParaRPr>
                    </a:p>
                  </a:txBody>
                  <a:tcPr marT="91440" marB="91440"/>
                </a:tc>
                <a:extLst>
                  <a:ext uri="{0D108BD9-81ED-4DB2-BD59-A6C34878D82A}">
                    <a16:rowId xmlns:a16="http://schemas.microsoft.com/office/drawing/2014/main" val="2132973969"/>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41</a:t>
            </a:fld>
            <a:endParaRPr lang="en-US" sz="1400" dirty="0">
              <a:solidFill>
                <a:srgbClr val="003C52"/>
              </a:solidFill>
            </a:endParaRPr>
          </a:p>
        </p:txBody>
      </p:sp>
      <p:pic>
        <p:nvPicPr>
          <p:cNvPr id="9" name="Picture 8">
            <a:hlinkClick r:id="rId6" action="ppaction://hlinksldjump"/>
            <a:extLst>
              <a:ext uri="{FF2B5EF4-FFF2-40B4-BE49-F238E27FC236}">
                <a16:creationId xmlns:a16="http://schemas.microsoft.com/office/drawing/2014/main" id="{2923698C-AB65-4E57-9B2D-2387FD922A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348996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965E714-9197-41F4-A6C2-AB6ABE1F9159}"/>
              </a:ext>
            </a:extLst>
          </p:cNvPr>
          <p:cNvGraphicFramePr>
            <a:graphicFrameLocks noGrp="1"/>
          </p:cNvGraphicFramePr>
          <p:nvPr>
            <p:ph idx="1"/>
            <p:extLst>
              <p:ext uri="{D42A27DB-BD31-4B8C-83A1-F6EECF244321}">
                <p14:modId xmlns:p14="http://schemas.microsoft.com/office/powerpoint/2010/main" val="4214396376"/>
              </p:ext>
            </p:extLst>
          </p:nvPr>
        </p:nvGraphicFramePr>
        <p:xfrm>
          <a:off x="460592" y="1371598"/>
          <a:ext cx="8229600" cy="441960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3454678834"/>
                    </a:ext>
                  </a:extLst>
                </a:gridCol>
                <a:gridCol w="6096000">
                  <a:extLst>
                    <a:ext uri="{9D8B030D-6E8A-4147-A177-3AD203B41FA5}">
                      <a16:colId xmlns:a16="http://schemas.microsoft.com/office/drawing/2014/main" val="2344692828"/>
                    </a:ext>
                  </a:extLst>
                </a:gridCol>
              </a:tblGrid>
              <a:tr h="456678">
                <a:tc>
                  <a:txBody>
                    <a:bodyPr/>
                    <a:lstStyle/>
                    <a:p>
                      <a:pPr algn="ctr"/>
                      <a:r>
                        <a:rPr lang="en-US" dirty="0"/>
                        <a:t>Regulation</a:t>
                      </a:r>
                    </a:p>
                  </a:txBody>
                  <a:tcPr marT="91440" marB="91440" anchor="ctr"/>
                </a:tc>
                <a:tc>
                  <a:txBody>
                    <a:bodyPr/>
                    <a:lstStyle/>
                    <a:p>
                      <a:pPr algn="ctr"/>
                      <a:r>
                        <a:rPr lang="en-US" dirty="0"/>
                        <a:t>Description</a:t>
                      </a:r>
                    </a:p>
                  </a:txBody>
                  <a:tcPr marT="91440" marB="91440" anchor="ctr"/>
                </a:tc>
                <a:extLst>
                  <a:ext uri="{0D108BD9-81ED-4DB2-BD59-A6C34878D82A}">
                    <a16:rowId xmlns:a16="http://schemas.microsoft.com/office/drawing/2014/main" val="1899199148"/>
                  </a:ext>
                </a:extLst>
              </a:tr>
              <a:tr h="1234442">
                <a:tc>
                  <a:txBody>
                    <a:bodyPr/>
                    <a:lstStyle/>
                    <a:p>
                      <a:pPr algn="l" fontAlgn="t"/>
                      <a:r>
                        <a:rPr lang="en-US" sz="1400" b="1" i="0" u="none" strike="noStrike" dirty="0">
                          <a:solidFill>
                            <a:srgbClr val="0563C1"/>
                          </a:solidFill>
                          <a:effectLst/>
                          <a:latin typeface="Calibri"/>
                          <a:hlinkClick r:id="rId2"/>
                        </a:rPr>
                        <a:t>California Medical Information Breach Notification Law</a:t>
                      </a:r>
                      <a:endParaRPr lang="en-US" sz="1400" b="1" i="0" u="none" strike="noStrike" dirty="0">
                        <a:solidFill>
                          <a:srgbClr val="0563C1"/>
                        </a:solidFill>
                        <a:effectLst/>
                        <a:latin typeface="Calibri"/>
                      </a:endParaRPr>
                    </a:p>
                  </a:txBody>
                  <a:tcPr marT="91440" marB="91440"/>
                </a:tc>
                <a:tc>
                  <a:txBody>
                    <a:bodyPr/>
                    <a:lstStyle/>
                    <a:p>
                      <a:r>
                        <a:rPr lang="en-US" sz="1400" b="0" i="0" kern="1200" dirty="0">
                          <a:solidFill>
                            <a:schemeClr val="tx1"/>
                          </a:solidFill>
                          <a:effectLst/>
                          <a:latin typeface="+mn-lt"/>
                          <a:ea typeface="+mn-ea"/>
                          <a:cs typeface="+mn-cs"/>
                        </a:rPr>
                        <a:t>California has specific breach notification requirements for the unauthorized acquisition, access, or disclosure of medical information. Healthcare providers and other entities handling medical information must comply with these regulations and notify affected individuals and appropriate government agencies in the event of a breach.</a:t>
                      </a:r>
                      <a:endParaRPr lang="en-US" sz="1400" dirty="0">
                        <a:solidFill>
                          <a:schemeClr val="tx1"/>
                        </a:solidFill>
                      </a:endParaRPr>
                    </a:p>
                  </a:txBody>
                  <a:tcPr marT="91440" marB="91440"/>
                </a:tc>
                <a:extLst>
                  <a:ext uri="{0D108BD9-81ED-4DB2-BD59-A6C34878D82A}">
                    <a16:rowId xmlns:a16="http://schemas.microsoft.com/office/drawing/2014/main" val="2132973969"/>
                  </a:ext>
                </a:extLst>
              </a:tr>
              <a:tr h="1013462">
                <a:tc>
                  <a:txBody>
                    <a:bodyPr/>
                    <a:lstStyle/>
                    <a:p>
                      <a:pPr algn="l" fontAlgn="t"/>
                      <a:r>
                        <a:rPr lang="en-US" sz="1400" b="1" i="0" u="none" strike="noStrike" dirty="0">
                          <a:solidFill>
                            <a:schemeClr val="tx2">
                              <a:lumMod val="10000"/>
                            </a:schemeClr>
                          </a:solidFill>
                          <a:effectLst/>
                          <a:latin typeface="Calibri"/>
                          <a:hlinkClick r:id="rId3"/>
                        </a:rPr>
                        <a:t>FHIR </a:t>
                      </a:r>
                    </a:p>
                    <a:p>
                      <a:pPr algn="l" fontAlgn="t"/>
                      <a:r>
                        <a:rPr lang="en-US" sz="1400" b="1" i="0" u="none" strike="noStrike" dirty="0">
                          <a:solidFill>
                            <a:schemeClr val="tx2">
                              <a:lumMod val="10000"/>
                            </a:schemeClr>
                          </a:solidFill>
                          <a:effectLst/>
                          <a:latin typeface="Calibri"/>
                          <a:hlinkClick r:id="rId3"/>
                        </a:rPr>
                        <a:t>(Fast Healthcare Interoperability Resources)</a:t>
                      </a:r>
                      <a:endParaRPr lang="en-US" sz="1400" b="0" i="0" u="sng" strike="noStrike" dirty="0">
                        <a:solidFill>
                          <a:srgbClr val="0563C1"/>
                        </a:solidFill>
                        <a:effectLst/>
                        <a:latin typeface="Calibri"/>
                      </a:endParaRPr>
                    </a:p>
                  </a:txBody>
                  <a:tcPr marT="91440" marB="91440"/>
                </a:tc>
                <a:tc>
                  <a:txBody>
                    <a:bodyPr/>
                    <a:lstStyle/>
                    <a:p>
                      <a:r>
                        <a:rPr lang="en-US" sz="1400" b="0" i="0" kern="1200" dirty="0">
                          <a:solidFill>
                            <a:schemeClr val="tx1"/>
                          </a:solidFill>
                          <a:effectLst/>
                          <a:latin typeface="+mn-lt"/>
                          <a:ea typeface="+mn-ea"/>
                          <a:cs typeface="+mn-cs"/>
                        </a:rPr>
                        <a:t>FHIR is a standard for exchanging healthcare information electronically. It promotes interoperability between different health IT systems, allowing seamless data exchange. Compliance with FHIR standards is essential for health technology companies looking to enable data sharing and interoperability.</a:t>
                      </a:r>
                      <a:endParaRPr lang="en-US" sz="1400" dirty="0">
                        <a:solidFill>
                          <a:schemeClr val="tx1"/>
                        </a:solidFill>
                      </a:endParaRPr>
                    </a:p>
                  </a:txBody>
                  <a:tcPr marT="91440" marB="91440"/>
                </a:tc>
                <a:extLst>
                  <a:ext uri="{0D108BD9-81ED-4DB2-BD59-A6C34878D82A}">
                    <a16:rowId xmlns:a16="http://schemas.microsoft.com/office/drawing/2014/main" val="1509583664"/>
                  </a:ext>
                </a:extLst>
              </a:tr>
              <a:tr h="1468895">
                <a:tc>
                  <a:txBody>
                    <a:bodyPr/>
                    <a:lstStyle/>
                    <a:p>
                      <a:pPr algn="l" fontAlgn="t"/>
                      <a:r>
                        <a:rPr lang="en-US" sz="1400" b="1" i="0" u="none" strike="noStrike" dirty="0">
                          <a:solidFill>
                            <a:schemeClr val="tx2">
                              <a:lumMod val="10000"/>
                            </a:schemeClr>
                          </a:solidFill>
                          <a:effectLst/>
                          <a:latin typeface="Calibri"/>
                          <a:hlinkClick r:id="rId4"/>
                        </a:rPr>
                        <a:t>GDPR </a:t>
                      </a:r>
                    </a:p>
                    <a:p>
                      <a:pPr algn="l" fontAlgn="t"/>
                      <a:r>
                        <a:rPr lang="en-US" sz="1400" b="1" i="0" u="none" strike="noStrike" dirty="0">
                          <a:solidFill>
                            <a:schemeClr val="tx2">
                              <a:lumMod val="10000"/>
                            </a:schemeClr>
                          </a:solidFill>
                          <a:effectLst/>
                          <a:latin typeface="Calibri"/>
                          <a:hlinkClick r:id="rId4"/>
                        </a:rPr>
                        <a:t>(General Data Protection Regulation)</a:t>
                      </a:r>
                      <a:endParaRPr lang="en-US" sz="1400" b="0" i="0" u="sng" strike="noStrike" dirty="0">
                        <a:solidFill>
                          <a:srgbClr val="0563C1"/>
                        </a:solidFill>
                        <a:effectLst/>
                        <a:latin typeface="Calibri"/>
                      </a:endParaRPr>
                    </a:p>
                  </a:txBody>
                  <a:tcPr marT="91440" marB="91440"/>
                </a:tc>
                <a:tc>
                  <a:txBody>
                    <a:bodyPr/>
                    <a:lstStyle/>
                    <a:p>
                      <a:r>
                        <a:rPr lang="en-US" sz="1400" b="0" i="0" kern="1200" dirty="0">
                          <a:solidFill>
                            <a:schemeClr val="tx1"/>
                          </a:solidFill>
                          <a:effectLst/>
                          <a:latin typeface="+mn-lt"/>
                          <a:ea typeface="+mn-ea"/>
                          <a:cs typeface="+mn-cs"/>
                        </a:rPr>
                        <a:t>GDPR is a comprehensive data privacy and security law in the European Union (EU). This regulation includes steps such as mapping data, appointing a Data Protection Officer, obtaining consent, managing data subject rights, reporting data breaches, and maintaining accountability through documentation and regular audits. GDPR aims to protect individuals' personal data, maintain legal compliance, and uphold the principles of data privacy and security. GDPR covers the data of EU citizens anywhere in the world. </a:t>
                      </a:r>
                      <a:endParaRPr lang="en-US" sz="1400" dirty="0">
                        <a:solidFill>
                          <a:schemeClr val="tx1"/>
                        </a:solidFill>
                      </a:endParaRPr>
                    </a:p>
                  </a:txBody>
                  <a:tcPr marT="91440" marB="91440"/>
                </a:tc>
                <a:extLst>
                  <a:ext uri="{0D108BD9-81ED-4DB2-BD59-A6C34878D82A}">
                    <a16:rowId xmlns:a16="http://schemas.microsoft.com/office/drawing/2014/main" val="3159898024"/>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42</a:t>
            </a:fld>
            <a:endParaRPr lang="en-US" sz="1400" dirty="0">
              <a:solidFill>
                <a:srgbClr val="003C52"/>
              </a:solidFill>
            </a:endParaRPr>
          </a:p>
        </p:txBody>
      </p:sp>
      <p:pic>
        <p:nvPicPr>
          <p:cNvPr id="9" name="Picture 8">
            <a:hlinkClick r:id="rId5" action="ppaction://hlinksldjump"/>
            <a:extLst>
              <a:ext uri="{FF2B5EF4-FFF2-40B4-BE49-F238E27FC236}">
                <a16:creationId xmlns:a16="http://schemas.microsoft.com/office/drawing/2014/main" id="{DD211346-AA8C-49FA-8C64-CD08D08F3D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944121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965E714-9197-41F4-A6C2-AB6ABE1F9159}"/>
              </a:ext>
            </a:extLst>
          </p:cNvPr>
          <p:cNvGraphicFramePr>
            <a:graphicFrameLocks noGrp="1"/>
          </p:cNvGraphicFramePr>
          <p:nvPr>
            <p:ph idx="1"/>
            <p:extLst>
              <p:ext uri="{D42A27DB-BD31-4B8C-83A1-F6EECF244321}">
                <p14:modId xmlns:p14="http://schemas.microsoft.com/office/powerpoint/2010/main" val="1426387751"/>
              </p:ext>
            </p:extLst>
          </p:nvPr>
        </p:nvGraphicFramePr>
        <p:xfrm>
          <a:off x="457200" y="1523998"/>
          <a:ext cx="8229600" cy="3383280"/>
        </p:xfrm>
        <a:graphic>
          <a:graphicData uri="http://schemas.openxmlformats.org/drawingml/2006/table">
            <a:tbl>
              <a:tblPr firstRow="1" bandRow="1">
                <a:tableStyleId>{5C22544A-7EE6-4342-B048-85BDC9FD1C3A}</a:tableStyleId>
              </a:tblPr>
              <a:tblGrid>
                <a:gridCol w="2476500">
                  <a:extLst>
                    <a:ext uri="{9D8B030D-6E8A-4147-A177-3AD203B41FA5}">
                      <a16:colId xmlns:a16="http://schemas.microsoft.com/office/drawing/2014/main" val="3454678834"/>
                    </a:ext>
                  </a:extLst>
                </a:gridCol>
                <a:gridCol w="5753100">
                  <a:extLst>
                    <a:ext uri="{9D8B030D-6E8A-4147-A177-3AD203B41FA5}">
                      <a16:colId xmlns:a16="http://schemas.microsoft.com/office/drawing/2014/main" val="2344692828"/>
                    </a:ext>
                  </a:extLst>
                </a:gridCol>
              </a:tblGrid>
              <a:tr h="218155">
                <a:tc>
                  <a:txBody>
                    <a:bodyPr/>
                    <a:lstStyle/>
                    <a:p>
                      <a:pPr algn="ctr"/>
                      <a:r>
                        <a:rPr lang="en-US" dirty="0"/>
                        <a:t>Regulation</a:t>
                      </a:r>
                    </a:p>
                  </a:txBody>
                  <a:tcPr marT="91440" marB="91440" anchor="ctr"/>
                </a:tc>
                <a:tc>
                  <a:txBody>
                    <a:bodyPr/>
                    <a:lstStyle/>
                    <a:p>
                      <a:pPr algn="ctr"/>
                      <a:r>
                        <a:rPr lang="en-US" dirty="0"/>
                        <a:t>Description</a:t>
                      </a:r>
                    </a:p>
                  </a:txBody>
                  <a:tcPr marT="91440" marB="91440" anchor="ctr"/>
                </a:tc>
                <a:extLst>
                  <a:ext uri="{0D108BD9-81ED-4DB2-BD59-A6C34878D82A}">
                    <a16:rowId xmlns:a16="http://schemas.microsoft.com/office/drawing/2014/main" val="1899199148"/>
                  </a:ext>
                </a:extLst>
              </a:tr>
              <a:tr h="416015">
                <a:tc>
                  <a:txBody>
                    <a:bodyPr/>
                    <a:lstStyle/>
                    <a:p>
                      <a:pPr algn="l" fontAlgn="t"/>
                      <a:r>
                        <a:rPr lang="en-US" sz="1400" b="1" i="0" u="none" strike="noStrike" dirty="0">
                          <a:solidFill>
                            <a:schemeClr val="accent3">
                              <a:lumMod val="75000"/>
                            </a:schemeClr>
                          </a:solidFill>
                          <a:effectLst/>
                          <a:latin typeface="Calibri"/>
                          <a:hlinkClick r:id="rId2"/>
                        </a:rPr>
                        <a:t>HTI-1 Final Rule </a:t>
                      </a:r>
                    </a:p>
                    <a:p>
                      <a:pPr algn="l" fontAlgn="t"/>
                      <a:r>
                        <a:rPr lang="en-US" sz="1400" b="1" i="0" u="none" strike="noStrike" dirty="0">
                          <a:solidFill>
                            <a:schemeClr val="accent3">
                              <a:lumMod val="75000"/>
                            </a:schemeClr>
                          </a:solidFill>
                          <a:effectLst/>
                          <a:latin typeface="Calibri"/>
                          <a:hlinkClick r:id="rId2"/>
                        </a:rPr>
                        <a:t>(Health Data, Technology, and Interoperability: Certification Program Updates, Algorithm Transparency, and Information Sharing)</a:t>
                      </a:r>
                      <a:endParaRPr lang="en-US" sz="1400" b="1" i="0" u="none" strike="noStrike" dirty="0">
                        <a:solidFill>
                          <a:schemeClr val="accent3">
                            <a:lumMod val="75000"/>
                          </a:schemeClr>
                        </a:solidFill>
                        <a:effectLst/>
                        <a:latin typeface="Calibri"/>
                      </a:endParaRPr>
                    </a:p>
                  </a:txBody>
                  <a:tcPr marR="6350" marT="91440" marB="91440"/>
                </a:tc>
                <a:tc>
                  <a:txBody>
                    <a:bodyPr/>
                    <a:lstStyle/>
                    <a:p>
                      <a:r>
                        <a:rPr lang="en-US" sz="1400" b="0" i="0" kern="1200" dirty="0">
                          <a:solidFill>
                            <a:schemeClr val="tx1"/>
                          </a:solidFill>
                          <a:effectLst/>
                          <a:latin typeface="+mn-lt"/>
                          <a:ea typeface="+mn-ea"/>
                          <a:cs typeface="+mn-cs"/>
                        </a:rPr>
                        <a:t>ONC's HTI-1 final rule implements provisions of the 21st Century Cures Act and make updates to the ONC Health IT Certification Program (Certification Program) with new and updated standards, implementation specifications, and certification criteria. Implementation of the proposed rule’s provisions will advance interoperability, improve transparency, and support the access, exchange, and use of electronic health information.</a:t>
                      </a:r>
                      <a:endParaRPr lang="en-US" sz="1400" dirty="0">
                        <a:solidFill>
                          <a:schemeClr val="tx1"/>
                        </a:solidFill>
                      </a:endParaRPr>
                    </a:p>
                  </a:txBody>
                  <a:tcPr marT="91440" marB="91440"/>
                </a:tc>
                <a:extLst>
                  <a:ext uri="{0D108BD9-81ED-4DB2-BD59-A6C34878D82A}">
                    <a16:rowId xmlns:a16="http://schemas.microsoft.com/office/drawing/2014/main" val="2769681180"/>
                  </a:ext>
                </a:extLst>
              </a:tr>
              <a:tr h="416015">
                <a:tc>
                  <a:txBody>
                    <a:bodyPr/>
                    <a:lstStyle/>
                    <a:p>
                      <a:pPr algn="l" fontAlgn="t"/>
                      <a:r>
                        <a:rPr lang="en-US" sz="1400" b="1" i="0" u="none" strike="noStrike" dirty="0">
                          <a:solidFill>
                            <a:schemeClr val="accent3">
                              <a:lumMod val="75000"/>
                            </a:schemeClr>
                          </a:solidFill>
                          <a:effectLst/>
                          <a:latin typeface="Calibri"/>
                          <a:hlinkClick r:id="rId3">
                            <a:extLst>
                              <a:ext uri="{A12FA001-AC4F-418D-AE19-62706E023703}">
                                <ahyp:hlinkClr xmlns:ahyp="http://schemas.microsoft.com/office/drawing/2018/hyperlinkcolor" val="tx"/>
                              </a:ext>
                            </a:extLst>
                          </a:hlinkClick>
                        </a:rPr>
                        <a:t>The National Cybersecurity Strategy</a:t>
                      </a:r>
                      <a:endParaRPr lang="en-US" sz="1400" b="1" i="0" u="none" strike="noStrike" dirty="0">
                        <a:solidFill>
                          <a:schemeClr val="accent3">
                            <a:lumMod val="75000"/>
                          </a:schemeClr>
                        </a:solidFill>
                        <a:effectLst/>
                        <a:latin typeface="Calibri"/>
                      </a:endParaRPr>
                    </a:p>
                  </a:txBody>
                  <a:tcPr marR="6350" marT="91440" marB="91440"/>
                </a:tc>
                <a:tc>
                  <a:txBody>
                    <a:bodyPr/>
                    <a:lstStyle/>
                    <a:p>
                      <a:r>
                        <a:rPr lang="en-US" sz="1400" b="0" i="0" kern="1200" dirty="0">
                          <a:solidFill>
                            <a:schemeClr val="tx1"/>
                          </a:solidFill>
                          <a:effectLst/>
                          <a:latin typeface="+mn-lt"/>
                          <a:ea typeface="+mn-ea"/>
                          <a:cs typeface="+mn-cs"/>
                        </a:rPr>
                        <a:t>This strategy </a:t>
                      </a:r>
                      <a:r>
                        <a:rPr lang="en-US" sz="1400" dirty="0"/>
                        <a:t>aims to operationalize an enduring and effective model of collaborative defense that equitably distributes risk and responsibility, and delivers a foundational level of security and resilience to America’s digital ecosystem. It also</a:t>
                      </a:r>
                      <a:r>
                        <a:rPr lang="en-US" sz="1400" b="0" i="0" kern="1200" dirty="0">
                          <a:solidFill>
                            <a:schemeClr val="tx1"/>
                          </a:solidFill>
                          <a:effectLst/>
                          <a:latin typeface="+mn-lt"/>
                          <a:ea typeface="+mn-ea"/>
                          <a:cs typeface="+mn-cs"/>
                        </a:rPr>
                        <a:t> states that the U.S. will use all of its instruments of national power to disrupt and dismantle threat actors whose actions threaten its interests. </a:t>
                      </a:r>
                      <a:endParaRPr lang="en-US" sz="1400" dirty="0">
                        <a:solidFill>
                          <a:schemeClr val="tx1"/>
                        </a:solidFill>
                      </a:endParaRPr>
                    </a:p>
                  </a:txBody>
                  <a:tcPr marT="91440" marB="91440"/>
                </a:tc>
                <a:extLst>
                  <a:ext uri="{0D108BD9-81ED-4DB2-BD59-A6C34878D82A}">
                    <a16:rowId xmlns:a16="http://schemas.microsoft.com/office/drawing/2014/main" val="3447872343"/>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43</a:t>
            </a:fld>
            <a:endParaRPr lang="en-US" sz="1400" dirty="0">
              <a:solidFill>
                <a:srgbClr val="003C52"/>
              </a:solidFill>
            </a:endParaRPr>
          </a:p>
        </p:txBody>
      </p:sp>
      <p:pic>
        <p:nvPicPr>
          <p:cNvPr id="9" name="Picture 8">
            <a:hlinkClick r:id="rId4" action="ppaction://hlinksldjump"/>
            <a:extLst>
              <a:ext uri="{FF2B5EF4-FFF2-40B4-BE49-F238E27FC236}">
                <a16:creationId xmlns:a16="http://schemas.microsoft.com/office/drawing/2014/main" id="{B3B800F9-AC45-442C-AD22-0F03AFA093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382342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5" name="Title 4">
            <a:extLst>
              <a:ext uri="{FF2B5EF4-FFF2-40B4-BE49-F238E27FC236}">
                <a16:creationId xmlns:a16="http://schemas.microsoft.com/office/drawing/2014/main" id="{E7D8B496-E7F9-41D6-B777-1B3F78396C67}"/>
              </a:ext>
            </a:extLst>
          </p:cNvPr>
          <p:cNvSpPr>
            <a:spLocks noGrp="1"/>
          </p:cNvSpPr>
          <p:nvPr>
            <p:ph type="title"/>
          </p:nvPr>
        </p:nvSpPr>
        <p:spPr>
          <a:xfrm>
            <a:off x="722313" y="4406900"/>
            <a:ext cx="7772400" cy="1362075"/>
          </a:xfrm>
        </p:spPr>
        <p:txBody>
          <a:bodyPr>
            <a:normAutofit/>
          </a:bodyPr>
          <a:lstStyle/>
          <a:p>
            <a:r>
              <a:rPr lang="en-US" sz="3200" cap="none" dirty="0"/>
              <a:t>Cybersecurity Resources </a:t>
            </a:r>
            <a:br>
              <a:rPr lang="en-US" sz="3200" cap="none" dirty="0">
                <a:cs typeface="Calibri"/>
              </a:rPr>
            </a:br>
            <a:endParaRPr lang="en-US" sz="1800" b="0" i="1" cap="none" dirty="0">
              <a:ea typeface="+mj-lt"/>
              <a:cs typeface="+mj-lt"/>
            </a:endParaRPr>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44</a:t>
            </a:fld>
            <a:endParaRPr lang="en-US" sz="1400" dirty="0">
              <a:solidFill>
                <a:srgbClr val="003C52"/>
              </a:solidFill>
            </a:endParaRPr>
          </a:p>
        </p:txBody>
      </p:sp>
      <p:sp>
        <p:nvSpPr>
          <p:cNvPr id="12" name="TextBox 11">
            <a:extLst>
              <a:ext uri="{FF2B5EF4-FFF2-40B4-BE49-F238E27FC236}">
                <a16:creationId xmlns:a16="http://schemas.microsoft.com/office/drawing/2014/main" id="{D289764B-A27D-4089-BD17-7032F3071F69}"/>
              </a:ext>
            </a:extLst>
          </p:cNvPr>
          <p:cNvSpPr txBox="1"/>
          <p:nvPr/>
        </p:nvSpPr>
        <p:spPr>
          <a:xfrm>
            <a:off x="793625" y="4956295"/>
            <a:ext cx="184731" cy="369332"/>
          </a:xfrm>
          <a:prstGeom prst="rect">
            <a:avLst/>
          </a:prstGeom>
          <a:noFill/>
        </p:spPr>
        <p:txBody>
          <a:bodyPr wrap="none" lIns="91440" tIns="45720" rIns="91440" bIns="45720" rtlCol="0" anchor="t">
            <a:spAutoFit/>
          </a:bodyPr>
          <a:lstStyle/>
          <a:p>
            <a:endParaRPr lang="en-US" i="1" dirty="0">
              <a:solidFill>
                <a:srgbClr val="000000"/>
              </a:solidFill>
              <a:latin typeface="Calibri"/>
              <a:cs typeface="Calibri"/>
            </a:endParaRPr>
          </a:p>
        </p:txBody>
      </p:sp>
      <p:sp>
        <p:nvSpPr>
          <p:cNvPr id="2" name="TextBox 1">
            <a:extLst>
              <a:ext uri="{FF2B5EF4-FFF2-40B4-BE49-F238E27FC236}">
                <a16:creationId xmlns:a16="http://schemas.microsoft.com/office/drawing/2014/main" id="{15DFD12C-694A-5DB5-E1BE-387AA3D0C2D5}"/>
              </a:ext>
            </a:extLst>
          </p:cNvPr>
          <p:cNvSpPr txBox="1"/>
          <p:nvPr/>
        </p:nvSpPr>
        <p:spPr>
          <a:xfrm>
            <a:off x="722313" y="5121984"/>
            <a:ext cx="75417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000000"/>
                </a:solidFill>
                <a:cs typeface="Calibri"/>
              </a:rPr>
              <a:t>Includes relevant cybersecurity resources, along with a brief description, to help organizations improve their cybersecurity programs. </a:t>
            </a:r>
            <a:endParaRPr lang="en-US" dirty="0">
              <a:solidFill>
                <a:srgbClr val="000000"/>
              </a:solidFill>
              <a:cs typeface="Calibri"/>
            </a:endParaRPr>
          </a:p>
        </p:txBody>
      </p:sp>
      <p:sp>
        <p:nvSpPr>
          <p:cNvPr id="13" name="TextBox 12">
            <a:extLst>
              <a:ext uri="{FF2B5EF4-FFF2-40B4-BE49-F238E27FC236}">
                <a16:creationId xmlns:a16="http://schemas.microsoft.com/office/drawing/2014/main" id="{D182A1AB-A2F4-C633-B959-5A6B2D6CF77D}"/>
              </a:ext>
            </a:extLst>
          </p:cNvPr>
          <p:cNvSpPr txBox="1"/>
          <p:nvPr/>
        </p:nvSpPr>
        <p:spPr>
          <a:xfrm>
            <a:off x="6610351" y="609600"/>
            <a:ext cx="2348753" cy="369332"/>
          </a:xfrm>
          <a:prstGeom prst="rect">
            <a:avLst/>
          </a:prstGeom>
          <a:noFill/>
        </p:spPr>
        <p:txBody>
          <a:bodyPr wrap="square" rtlCol="0">
            <a:spAutoFit/>
          </a:bodyPr>
          <a:lstStyle/>
          <a:p>
            <a:r>
              <a:rPr lang="en-US" b="1" dirty="0">
                <a:hlinkClick r:id="rId2" action="ppaction://hlinksldjump"/>
              </a:rPr>
              <a:t>Table of Contents</a:t>
            </a:r>
            <a:endParaRPr lang="en-US" b="1" dirty="0"/>
          </a:p>
        </p:txBody>
      </p:sp>
      <p:pic>
        <p:nvPicPr>
          <p:cNvPr id="14" name="Picture 13">
            <a:hlinkClick r:id="rId2" action="ppaction://hlinksldjump"/>
            <a:extLst>
              <a:ext uri="{FF2B5EF4-FFF2-40B4-BE49-F238E27FC236}">
                <a16:creationId xmlns:a16="http://schemas.microsoft.com/office/drawing/2014/main" id="{D0D61D8E-3637-4C80-AC2C-F7CB391E4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90114" name="Picture 2" descr="Cybersecurity Resources | TeachPrivacy Awareness Training">
            <a:extLst>
              <a:ext uri="{FF2B5EF4-FFF2-40B4-BE49-F238E27FC236}">
                <a16:creationId xmlns:a16="http://schemas.microsoft.com/office/drawing/2014/main" id="{41D8D713-F97A-40BE-9355-B3301A62B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202850"/>
            <a:ext cx="6553200" cy="311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758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4284141524"/>
              </p:ext>
            </p:extLst>
          </p:nvPr>
        </p:nvGraphicFramePr>
        <p:xfrm>
          <a:off x="457200" y="1243147"/>
          <a:ext cx="8229600" cy="4943286"/>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587597">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355689">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405(d) Infographics 10 Practices</a:t>
                      </a:r>
                      <a:endParaRPr lang="en-US" sz="1600" b="1" u="none" dirty="0">
                        <a:effectLst/>
                      </a:endParaRP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a:t>
                      </a:r>
                      <a:r>
                        <a:rPr lang="en-US" sz="1600" b="0" i="0" u="none" strike="noStrike" kern="1200" noProof="0" dirty="0">
                          <a:effectLst/>
                        </a:rPr>
                        <a:t>The 405(d) Task Group identified 10 cybersecurity practices ranging from personnel training and awareness to the development and implementation of new processes, the acquisition and customization of new technology, and to fostering a consistent, robust, and continually updated approach to cybersecurity.  </a:t>
                      </a:r>
                    </a:p>
                    <a:p>
                      <a:pPr marL="0" lvl="0" indent="0">
                        <a:buFont typeface="Wingdings" panose="05000000000000000000" pitchFamily="2" charset="2"/>
                        <a:buNone/>
                      </a:pPr>
                      <a:endParaRPr lang="en-US" sz="1600" b="0" i="0" u="none" strike="noStrike" kern="1200" noProof="0" dirty="0">
                        <a:effectLst/>
                      </a:endParaRPr>
                    </a:p>
                    <a:p>
                      <a:pPr marL="0" lvl="0" indent="0">
                        <a:buFont typeface="Wingdings" panose="05000000000000000000" pitchFamily="2" charset="2"/>
                        <a:buNone/>
                      </a:pPr>
                      <a:endParaRPr lang="en-US" sz="1600" b="0" i="0" u="none" strike="noStrike" kern="1200" noProof="0" dirty="0">
                        <a:effectLst/>
                      </a:endParaRPr>
                    </a:p>
                    <a:p>
                      <a:pPr marL="285750" lvl="0" indent="-285750">
                        <a:buFont typeface="Wingdings" panose="05000000000000000000" pitchFamily="2" charset="2"/>
                        <a:buChar char="§"/>
                      </a:pPr>
                      <a:r>
                        <a:rPr lang="en-US" sz="1600" b="0" i="0" u="none" strike="noStrike" kern="1200" noProof="0" dirty="0">
                          <a:effectLst/>
                        </a:rPr>
                        <a:t>Developed by: HHS</a:t>
                      </a:r>
                    </a:p>
                    <a:p>
                      <a:pPr marL="0" inden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0" indent="0">
                        <a:buFont typeface="Arial" panose="020B0604020202020204" pitchFamily="34" charset="0"/>
                        <a:buNone/>
                      </a:pPr>
                      <a:endParaRPr lang="en-US" sz="17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45</a:t>
            </a:fld>
            <a:endParaRPr lang="en-US" sz="1400" dirty="0">
              <a:solidFill>
                <a:srgbClr val="003C52"/>
              </a:solidFill>
            </a:endParaRPr>
          </a:p>
        </p:txBody>
      </p:sp>
      <p:pic>
        <p:nvPicPr>
          <p:cNvPr id="3" name="Picture 2" descr="A blue circle with text and icons&#10;&#10;Description automatically generated">
            <a:extLst>
              <a:ext uri="{FF2B5EF4-FFF2-40B4-BE49-F238E27FC236}">
                <a16:creationId xmlns:a16="http://schemas.microsoft.com/office/drawing/2014/main" id="{0B0FDAAD-6621-15DF-834A-05227563C493}"/>
              </a:ext>
            </a:extLst>
          </p:cNvPr>
          <p:cNvPicPr>
            <a:picLocks noChangeAspect="1"/>
          </p:cNvPicPr>
          <p:nvPr/>
        </p:nvPicPr>
        <p:blipFill>
          <a:blip r:embed="rId3"/>
          <a:stretch>
            <a:fillRect/>
          </a:stretch>
        </p:blipFill>
        <p:spPr>
          <a:xfrm>
            <a:off x="4644319" y="2421121"/>
            <a:ext cx="3964354" cy="2818059"/>
          </a:xfrm>
          <a:prstGeom prst="rect">
            <a:avLst/>
          </a:prstGeom>
        </p:spPr>
      </p:pic>
      <p:pic>
        <p:nvPicPr>
          <p:cNvPr id="9" name="Picture 8">
            <a:hlinkClick r:id="rId4" action="ppaction://hlinksldjump"/>
            <a:extLst>
              <a:ext uri="{FF2B5EF4-FFF2-40B4-BE49-F238E27FC236}">
                <a16:creationId xmlns:a16="http://schemas.microsoft.com/office/drawing/2014/main" id="{9E51E985-D314-41D1-8804-B5944D2935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567728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3154086686"/>
              </p:ext>
            </p:extLst>
          </p:nvPr>
        </p:nvGraphicFramePr>
        <p:xfrm>
          <a:off x="459287" y="1273479"/>
          <a:ext cx="8229600" cy="496312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65445">
                <a:tc>
                  <a:txBody>
                    <a:bodyPr/>
                    <a:lstStyle/>
                    <a:p>
                      <a:pPr marL="0" marR="0" lvl="0" indent="0" algn="ctr" rtl="0" eaLnBrk="1" fontAlgn="auto" latinLnBrk="0" hangingPunct="1">
                        <a:lnSpc>
                          <a:spcPct val="100000"/>
                        </a:lnSpc>
                        <a:spcBef>
                          <a:spcPts val="0"/>
                        </a:spcBef>
                        <a:spcAft>
                          <a:spcPts val="0"/>
                        </a:spcAft>
                        <a:buClrTx/>
                        <a:buSzTx/>
                        <a:buFontTx/>
                        <a:buNone/>
                      </a:pPr>
                      <a:r>
                        <a:rPr lang="en-US" sz="1800" dirty="0"/>
                        <a:t>CSTK </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3470519">
                <a:tc>
                  <a:txBody>
                    <a:bodyPr/>
                    <a:lstStyle/>
                    <a:p>
                      <a:pPr marL="0" indent="0" algn="l">
                        <a:buFont typeface="Arial" panose="020B0604020202020204" pitchFamily="34" charset="0"/>
                        <a:buNone/>
                      </a:pPr>
                      <a:r>
                        <a:rPr lang="en-US" sz="1600" b="1" i="0" u="sng" dirty="0">
                          <a:effectLst/>
                        </a:rPr>
                        <a:t>Resource</a:t>
                      </a:r>
                      <a:r>
                        <a:rPr lang="en-US" sz="1600" b="1" i="0" u="none" dirty="0">
                          <a:effectLst/>
                        </a:rPr>
                        <a:t>: </a:t>
                      </a:r>
                      <a:r>
                        <a:rPr lang="en-US" sz="1600" b="1" i="0" u="none" dirty="0">
                          <a:effectLst/>
                          <a:hlinkClick r:id="rId2"/>
                        </a:rPr>
                        <a:t>CCALAC Incident Response Workshop</a:t>
                      </a:r>
                      <a:endParaRPr lang="en-US" sz="1600" b="1" i="0" u="none" dirty="0">
                        <a:effectLst/>
                      </a:endParaRPr>
                    </a:p>
                    <a:p>
                      <a:pPr marL="0" indent="0" algn="l">
                        <a:buFont typeface="Arial" panose="020B0604020202020204" pitchFamily="34" charset="0"/>
                        <a:buNone/>
                      </a:pP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600" i="0" u="none" dirty="0">
                          <a:effectLst/>
                        </a:rPr>
                        <a:t>Description: This presentation </a:t>
                      </a:r>
                      <a:r>
                        <a:rPr lang="en-US" sz="1600" b="0" i="0" u="none" kern="1200" dirty="0">
                          <a:solidFill>
                            <a:schemeClr val="dk1"/>
                          </a:solidFill>
                          <a:effectLst/>
                          <a:latin typeface="+mn-lt"/>
                          <a:ea typeface="+mn-ea"/>
                          <a:cs typeface="+mn-cs"/>
                        </a:rPr>
                        <a:t>p</a:t>
                      </a:r>
                      <a:r>
                        <a:rPr lang="en-US" sz="1600" b="0" i="0" kern="1200" dirty="0">
                          <a:solidFill>
                            <a:schemeClr val="dk1"/>
                          </a:solidFill>
                          <a:effectLst/>
                          <a:latin typeface="+mn-lt"/>
                          <a:ea typeface="+mn-ea"/>
                          <a:cs typeface="+mn-cs"/>
                        </a:rPr>
                        <a:t>rovides information on the scope and problem of ransomware.</a:t>
                      </a:r>
                    </a:p>
                    <a:p>
                      <a:pPr marL="285750" lvl="0" indent="-285750" algn="l">
                        <a:buFont typeface="Wingdings" panose="05000000000000000000" pitchFamily="2" charset="2"/>
                        <a:buChar char="Ø"/>
                      </a:pPr>
                      <a:r>
                        <a:rPr lang="en-US" sz="1600" b="0" i="0" kern="1200" dirty="0">
                          <a:solidFill>
                            <a:schemeClr val="dk1"/>
                          </a:solidFill>
                          <a:effectLst/>
                          <a:latin typeface="+mn-lt"/>
                          <a:ea typeface="+mn-ea"/>
                          <a:cs typeface="+mn-cs"/>
                        </a:rPr>
                        <a:t>Discusses regulatory requirements and frameworks related to ransomware preparedness and response​​, provides practical steps for preventing, containing, and responding to ransomware attacks​. </a:t>
                      </a: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285750" indent="-285750">
                        <a:buFont typeface="Wingdings" panose="020B0604020202020204" pitchFamily="34" charset="0"/>
                        <a:buChar char="§"/>
                      </a:pPr>
                      <a:r>
                        <a:rPr lang="en-US" sz="1600" b="0" i="0" kern="1200" dirty="0">
                          <a:solidFill>
                            <a:schemeClr val="dk1"/>
                          </a:solidFill>
                          <a:effectLst/>
                          <a:latin typeface="+mn-lt"/>
                          <a:ea typeface="+mn-ea"/>
                          <a:cs typeface="+mn-cs"/>
                        </a:rPr>
                        <a:t>Developed by: Online Business Systems for CCALAC</a:t>
                      </a:r>
                    </a:p>
                    <a:p>
                      <a:pPr marL="285750" indent="-285750">
                        <a:buFont typeface="Arial" panose="020B0604020202020204" pitchFamily="34" charset="0"/>
                        <a:buChar char="•"/>
                      </a:pPr>
                      <a:endParaRPr lang="en-US" sz="18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8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46</a:t>
            </a:fld>
            <a:endParaRPr lang="en-US" sz="1400" dirty="0">
              <a:solidFill>
                <a:srgbClr val="003C52"/>
              </a:solidFill>
            </a:endParaRPr>
          </a:p>
        </p:txBody>
      </p:sp>
      <p:pic>
        <p:nvPicPr>
          <p:cNvPr id="6" name="Picture 5">
            <a:extLst>
              <a:ext uri="{FF2B5EF4-FFF2-40B4-BE49-F238E27FC236}">
                <a16:creationId xmlns:a16="http://schemas.microsoft.com/office/drawing/2014/main" id="{77D35271-2F3A-4B26-84C4-30CFF3437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820" y="2743200"/>
            <a:ext cx="3459723" cy="2057400"/>
          </a:xfrm>
          <a:prstGeom prst="rect">
            <a:avLst/>
          </a:prstGeom>
        </p:spPr>
      </p:pic>
      <p:pic>
        <p:nvPicPr>
          <p:cNvPr id="11" name="Picture 10">
            <a:hlinkClick r:id="rId4" action="ppaction://hlinksldjump"/>
            <a:extLst>
              <a:ext uri="{FF2B5EF4-FFF2-40B4-BE49-F238E27FC236}">
                <a16:creationId xmlns:a16="http://schemas.microsoft.com/office/drawing/2014/main" id="{60CB6FD7-8766-46F0-8ED4-17CB5CC3E5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260520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640689274"/>
              </p:ext>
            </p:extLst>
          </p:nvPr>
        </p:nvGraphicFramePr>
        <p:xfrm>
          <a:off x="457200" y="1243147"/>
          <a:ext cx="8229600" cy="504939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71462">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377937">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CCALAC Online Cybersecurity Resources List</a:t>
                      </a:r>
                      <a:endParaRPr lang="en-US" dirty="0"/>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a:t>
                      </a:r>
                      <a:r>
                        <a:rPr lang="en-US" sz="1600" b="0" i="0" u="none" strike="noStrike" kern="1200" noProof="0" dirty="0">
                          <a:effectLst/>
                        </a:rPr>
                        <a:t>The provided list contains various cybersecurity resources available for free online.  </a:t>
                      </a:r>
                    </a:p>
                    <a:p>
                      <a:pPr marL="285750" lvl="0" indent="-285750">
                        <a:buFont typeface="Wingdings" panose="05000000000000000000" pitchFamily="2" charset="2"/>
                        <a:buChar char="Ø"/>
                      </a:pPr>
                      <a:endParaRPr lang="en-US" sz="1600" b="0" i="0" u="none" strike="noStrike" kern="1200" noProof="0" dirty="0">
                        <a:effectLst/>
                      </a:endParaRPr>
                    </a:p>
                    <a:p>
                      <a:pPr marL="0" lvl="0" indent="0">
                        <a:buFont typeface="Wingdings" panose="05000000000000000000" pitchFamily="2" charset="2"/>
                        <a:buNone/>
                      </a:pPr>
                      <a:endParaRPr lang="en-US" sz="1600" b="0" i="0" u="none" strike="noStrike" kern="1200" noProof="0" dirty="0">
                        <a:effectLst/>
                      </a:endParaRPr>
                    </a:p>
                    <a:p>
                      <a:pPr marL="285750" lvl="0" indent="-285750">
                        <a:buFont typeface="Wingdings" panose="05000000000000000000" pitchFamily="2" charset="2"/>
                        <a:buChar char="§"/>
                      </a:pPr>
                      <a:r>
                        <a:rPr lang="en-US" sz="1600" b="0" i="0" u="none" strike="noStrike" kern="1200" noProof="0" dirty="0">
                          <a:effectLst/>
                        </a:rPr>
                        <a:t>Developed by: CCALAC </a:t>
                      </a:r>
                    </a:p>
                    <a:p>
                      <a:pPr marL="0" inden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0" indent="0">
                        <a:buFont typeface="Arial" panose="020B0604020202020204" pitchFamily="34" charse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47</a:t>
            </a:fld>
            <a:endParaRPr lang="en-US" sz="1400" dirty="0">
              <a:solidFill>
                <a:srgbClr val="003C52"/>
              </a:solidFill>
            </a:endParaRPr>
          </a:p>
        </p:txBody>
      </p:sp>
      <p:pic>
        <p:nvPicPr>
          <p:cNvPr id="9" name="Picture 8">
            <a:hlinkClick r:id="rId3" action="ppaction://hlinksldjump"/>
            <a:extLst>
              <a:ext uri="{FF2B5EF4-FFF2-40B4-BE49-F238E27FC236}">
                <a16:creationId xmlns:a16="http://schemas.microsoft.com/office/drawing/2014/main" id="{FE3334AE-D800-47A6-8343-C35FFF106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4" name="Picture 3">
            <a:extLst>
              <a:ext uri="{FF2B5EF4-FFF2-40B4-BE49-F238E27FC236}">
                <a16:creationId xmlns:a16="http://schemas.microsoft.com/office/drawing/2014/main" id="{F46ECE5A-4A55-4214-8619-C27CF90C3E84}"/>
              </a:ext>
            </a:extLst>
          </p:cNvPr>
          <p:cNvPicPr>
            <a:picLocks noChangeAspect="1"/>
          </p:cNvPicPr>
          <p:nvPr/>
        </p:nvPicPr>
        <p:blipFill rotWithShape="1">
          <a:blip r:embed="rId5"/>
          <a:srcRect t="778"/>
          <a:stretch/>
        </p:blipFill>
        <p:spPr>
          <a:xfrm>
            <a:off x="4915152" y="2160395"/>
            <a:ext cx="3396671" cy="3843615"/>
          </a:xfrm>
          <a:prstGeom prst="rect">
            <a:avLst/>
          </a:prstGeom>
          <a:ln>
            <a:solidFill>
              <a:schemeClr val="tx1"/>
            </a:solidFill>
          </a:ln>
        </p:spPr>
      </p:pic>
    </p:spTree>
    <p:extLst>
      <p:ext uri="{BB962C8B-B14F-4D97-AF65-F5344CB8AC3E}">
        <p14:creationId xmlns:p14="http://schemas.microsoft.com/office/powerpoint/2010/main" val="1883436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3275567804"/>
              </p:ext>
            </p:extLst>
          </p:nvPr>
        </p:nvGraphicFramePr>
        <p:xfrm>
          <a:off x="457200" y="1243147"/>
          <a:ext cx="8229600" cy="515377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42739">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459004">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CISA Free Tools for Cloud Environments</a:t>
                      </a:r>
                      <a:endParaRPr lang="en-US" sz="1600" b="1" u="none" dirty="0">
                        <a:effectLst/>
                      </a:endParaRP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a:t>
                      </a:r>
                      <a:r>
                        <a:rPr lang="en-US" sz="1600" b="0" i="0" u="none" strike="noStrike" kern="1200" noProof="0" dirty="0">
                          <a:effectLst/>
                        </a:rPr>
                        <a:t>The document provides guidance for businesses transitioning into a cloud environment, offering open-source tools and methods to enhance data security and protect critical assets. It emphasizes the use of built-in security features from cloud service providers (CSPs) alongside free tools like CSET, SCuBAGear, Untitled Goose Tool, and Decider Tool. </a:t>
                      </a:r>
                    </a:p>
                    <a:p>
                      <a:pPr marL="0" lvl="0" indent="0">
                        <a:buFont typeface="Wingdings" panose="05000000000000000000" pitchFamily="2" charset="2"/>
                        <a:buNone/>
                      </a:pPr>
                      <a:endParaRPr lang="en-US" sz="1600" b="0" i="0" u="none" strike="noStrike" kern="1200" noProof="0" dirty="0">
                        <a:effectLst/>
                      </a:endParaRPr>
                    </a:p>
                    <a:p>
                      <a:pPr marL="0" lvl="0" indent="0">
                        <a:buFont typeface="Wingdings" panose="05000000000000000000" pitchFamily="2" charset="2"/>
                        <a:buNone/>
                      </a:pPr>
                      <a:endParaRPr lang="en-US" sz="1600" b="0" i="0" u="none" strike="noStrike" kern="1200" noProof="0" dirty="0">
                        <a:effectLst/>
                      </a:endParaRPr>
                    </a:p>
                    <a:p>
                      <a:pPr marL="285750" lvl="0" indent="-285750">
                        <a:buFont typeface="Wingdings" panose="05000000000000000000" pitchFamily="2" charset="2"/>
                        <a:buChar char="§"/>
                      </a:pPr>
                      <a:r>
                        <a:rPr lang="en-US" sz="1600" b="0" i="0" u="none" strike="noStrike" kern="1200" noProof="0" dirty="0">
                          <a:effectLst/>
                        </a:rPr>
                        <a:t>Developed by: CISA (Cy</a:t>
                      </a:r>
                      <a:r>
                        <a:rPr lang="en-US" sz="1600" b="0" i="0" kern="1200" dirty="0" err="1">
                          <a:solidFill>
                            <a:schemeClr val="dk1"/>
                          </a:solidFill>
                          <a:effectLst/>
                          <a:latin typeface="+mn-lt"/>
                          <a:ea typeface="+mn-ea"/>
                          <a:cs typeface="+mn-cs"/>
                        </a:rPr>
                        <a:t>bersecurity</a:t>
                      </a:r>
                      <a:r>
                        <a:rPr lang="en-US" sz="1600" b="0" i="0" kern="1200" dirty="0">
                          <a:solidFill>
                            <a:schemeClr val="dk1"/>
                          </a:solidFill>
                          <a:effectLst/>
                          <a:latin typeface="+mn-lt"/>
                          <a:ea typeface="+mn-ea"/>
                          <a:cs typeface="+mn-cs"/>
                        </a:rPr>
                        <a:t> and Infrastructure Security Agency)</a:t>
                      </a:r>
                      <a:endParaRPr lang="en-US" sz="1600" b="0" i="0" u="none" strike="noStrike" kern="1200" noProof="0" dirty="0">
                        <a:effectLst/>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0" indent="0">
                        <a:buFont typeface="Arial" panose="020B0604020202020204" pitchFamily="34" charset="0"/>
                        <a:buNone/>
                      </a:pPr>
                      <a:endParaRPr lang="en-US" sz="17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48</a:t>
            </a:fld>
            <a:endParaRPr lang="en-US" sz="1400" dirty="0">
              <a:solidFill>
                <a:srgbClr val="003C52"/>
              </a:solidFill>
            </a:endParaRPr>
          </a:p>
        </p:txBody>
      </p:sp>
      <p:pic>
        <p:nvPicPr>
          <p:cNvPr id="3" name="Picture 2" descr="A document with text and a city in the background&#10;&#10;Description automatically generated">
            <a:extLst>
              <a:ext uri="{FF2B5EF4-FFF2-40B4-BE49-F238E27FC236}">
                <a16:creationId xmlns:a16="http://schemas.microsoft.com/office/drawing/2014/main" id="{E1929443-06CD-CAE6-07F1-95640C6DF2E2}"/>
              </a:ext>
            </a:extLst>
          </p:cNvPr>
          <p:cNvPicPr>
            <a:picLocks noChangeAspect="1"/>
          </p:cNvPicPr>
          <p:nvPr/>
        </p:nvPicPr>
        <p:blipFill>
          <a:blip r:embed="rId3"/>
          <a:stretch>
            <a:fillRect/>
          </a:stretch>
        </p:blipFill>
        <p:spPr>
          <a:xfrm>
            <a:off x="4880707" y="2103776"/>
            <a:ext cx="3485661" cy="4076757"/>
          </a:xfrm>
          <a:prstGeom prst="rect">
            <a:avLst/>
          </a:prstGeom>
        </p:spPr>
      </p:pic>
      <p:pic>
        <p:nvPicPr>
          <p:cNvPr id="9" name="Picture 8">
            <a:hlinkClick r:id="rId4" action="ppaction://hlinksldjump"/>
            <a:extLst>
              <a:ext uri="{FF2B5EF4-FFF2-40B4-BE49-F238E27FC236}">
                <a16:creationId xmlns:a16="http://schemas.microsoft.com/office/drawing/2014/main" id="{33BB52CB-7BF5-4D7A-8C93-528D572407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587097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071941797"/>
              </p:ext>
            </p:extLst>
          </p:nvPr>
        </p:nvGraphicFramePr>
        <p:xfrm>
          <a:off x="457200" y="1243147"/>
          <a:ext cx="8229600" cy="5062417"/>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61489">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400928">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CISA Insights Implement Cybersecurity Measures</a:t>
                      </a:r>
                      <a:endParaRPr lang="en-US" sz="1600" b="1" u="none" dirty="0">
                        <a:effectLst/>
                      </a:endParaRP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a:t>
                      </a:r>
                      <a:r>
                        <a:rPr lang="en-US" sz="1600" b="0" i="0" u="none" strike="noStrike" kern="1200" noProof="0" dirty="0">
                          <a:effectLst/>
                        </a:rPr>
                        <a:t>Checklist of steps that organizations should take to reduce the likelihood of a cyber intrusion, quickly detect potential intrusions, prepare for incident response, and maximize resilience to destructive cyber incidents. </a:t>
                      </a:r>
                    </a:p>
                    <a:p>
                      <a:pPr marL="0" lvl="0" indent="0">
                        <a:buFont typeface="Wingdings" panose="05000000000000000000" pitchFamily="2" charset="2"/>
                        <a:buNone/>
                      </a:pPr>
                      <a:endParaRPr lang="en-US" sz="1600" b="0" i="0" u="none" strike="noStrike" kern="1200" noProof="0" dirty="0">
                        <a:effectLst/>
                      </a:endParaRPr>
                    </a:p>
                    <a:p>
                      <a:pPr marL="0" lvl="0" indent="0">
                        <a:buFont typeface="Wingdings" panose="05000000000000000000" pitchFamily="2" charset="2"/>
                        <a:buNone/>
                      </a:pPr>
                      <a:endParaRPr lang="en-US" sz="1600" b="0" i="0" u="none" strike="noStrike" kern="1200" noProof="0" dirty="0">
                        <a:effectLst/>
                      </a:endParaRPr>
                    </a:p>
                    <a:p>
                      <a:pPr marL="285750" lvl="0" indent="-285750">
                        <a:buFont typeface="Wingdings" panose="05000000000000000000" pitchFamily="2" charset="2"/>
                        <a:buChar char="§"/>
                      </a:pPr>
                      <a:r>
                        <a:rPr lang="en-US" sz="1600" b="0" i="0" u="none" strike="noStrike" kern="1200" noProof="0" dirty="0">
                          <a:effectLst/>
                        </a:rPr>
                        <a:t>Developed by: CISA </a:t>
                      </a:r>
                    </a:p>
                    <a:p>
                      <a:pPr marL="0" inden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0" indent="0">
                        <a:buFont typeface="Arial" panose="020B0604020202020204" pitchFamily="34" charse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49</a:t>
            </a:fld>
            <a:endParaRPr lang="en-US" sz="1400" dirty="0">
              <a:solidFill>
                <a:srgbClr val="003C52"/>
              </a:solidFill>
            </a:endParaRPr>
          </a:p>
        </p:txBody>
      </p:sp>
      <p:pic>
        <p:nvPicPr>
          <p:cNvPr id="3" name="Picture 2" descr="A document with text on it&#10;&#10;Description automatically generated">
            <a:extLst>
              <a:ext uri="{FF2B5EF4-FFF2-40B4-BE49-F238E27FC236}">
                <a16:creationId xmlns:a16="http://schemas.microsoft.com/office/drawing/2014/main" id="{E4695C44-0974-F89D-EC84-983AF700495E}"/>
              </a:ext>
            </a:extLst>
          </p:cNvPr>
          <p:cNvPicPr>
            <a:picLocks noChangeAspect="1"/>
          </p:cNvPicPr>
          <p:nvPr/>
        </p:nvPicPr>
        <p:blipFill>
          <a:blip r:embed="rId3"/>
          <a:stretch>
            <a:fillRect/>
          </a:stretch>
        </p:blipFill>
        <p:spPr>
          <a:xfrm>
            <a:off x="5124939" y="2234418"/>
            <a:ext cx="3036277" cy="3795933"/>
          </a:xfrm>
          <a:prstGeom prst="rect">
            <a:avLst/>
          </a:prstGeom>
        </p:spPr>
      </p:pic>
      <p:pic>
        <p:nvPicPr>
          <p:cNvPr id="9" name="Picture 8">
            <a:hlinkClick r:id="rId4" action="ppaction://hlinksldjump"/>
            <a:extLst>
              <a:ext uri="{FF2B5EF4-FFF2-40B4-BE49-F238E27FC236}">
                <a16:creationId xmlns:a16="http://schemas.microsoft.com/office/drawing/2014/main" id="{A823ED62-90ED-49C7-A73A-6412D693F6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708419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5</a:t>
            </a:fld>
            <a:endParaRPr lang="en-US" sz="1400" dirty="0">
              <a:solidFill>
                <a:srgbClr val="003C52"/>
              </a:solidFill>
            </a:endParaRPr>
          </a:p>
        </p:txBody>
      </p:sp>
      <p:sp>
        <p:nvSpPr>
          <p:cNvPr id="14" name="Title 4">
            <a:extLst>
              <a:ext uri="{FF2B5EF4-FFF2-40B4-BE49-F238E27FC236}">
                <a16:creationId xmlns:a16="http://schemas.microsoft.com/office/drawing/2014/main" id="{C7DF5F84-5212-40FA-B8BC-E9A301327337}"/>
              </a:ext>
            </a:extLst>
          </p:cNvPr>
          <p:cNvSpPr txBox="1">
            <a:spLocks/>
          </p:cNvSpPr>
          <p:nvPr/>
        </p:nvSpPr>
        <p:spPr>
          <a:xfrm>
            <a:off x="1504137" y="654695"/>
            <a:ext cx="6236206"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Guide to Toolkit Presentation</a:t>
            </a:r>
          </a:p>
        </p:txBody>
      </p:sp>
      <p:sp>
        <p:nvSpPr>
          <p:cNvPr id="48" name="Content Placeholder 47">
            <a:extLst>
              <a:ext uri="{FF2B5EF4-FFF2-40B4-BE49-F238E27FC236}">
                <a16:creationId xmlns:a16="http://schemas.microsoft.com/office/drawing/2014/main" id="{483DD87A-37D0-E068-FE1E-BBDC81D30598}"/>
              </a:ext>
            </a:extLst>
          </p:cNvPr>
          <p:cNvSpPr>
            <a:spLocks noGrp="1"/>
          </p:cNvSpPr>
          <p:nvPr>
            <p:ph idx="1"/>
          </p:nvPr>
        </p:nvSpPr>
        <p:spPr>
          <a:xfrm>
            <a:off x="457200" y="1657611"/>
            <a:ext cx="8229600" cy="4630477"/>
          </a:xfrm>
        </p:spPr>
        <p:txBody>
          <a:bodyPr vert="horz" lIns="91440" tIns="45720" rIns="91440" bIns="45720" rtlCol="0" anchor="t">
            <a:normAutofit/>
          </a:bodyPr>
          <a:lstStyle/>
          <a:p>
            <a:r>
              <a:rPr lang="en-US" sz="2400" dirty="0">
                <a:cs typeface="Calibri"/>
              </a:rPr>
              <a:t>On each slide, the CCALAC logo on the top left is a hyperlink to go to the Table of Contents slide.</a:t>
            </a:r>
          </a:p>
          <a:p>
            <a:endParaRPr lang="en-US" sz="2400" dirty="0">
              <a:cs typeface="Calibri"/>
            </a:endParaRPr>
          </a:p>
          <a:p>
            <a:r>
              <a:rPr lang="en-US" sz="2400" dirty="0">
                <a:cs typeface="Calibri"/>
              </a:rPr>
              <a:t>There is also a Table of Contents hyperlink on the top right of the title slides for each section.</a:t>
            </a:r>
          </a:p>
          <a:p>
            <a:endParaRPr lang="en-US" sz="2400" dirty="0">
              <a:cs typeface="Calibri"/>
            </a:endParaRPr>
          </a:p>
          <a:p>
            <a:r>
              <a:rPr lang="en-US" sz="2400" dirty="0">
                <a:cs typeface="Calibri"/>
              </a:rPr>
              <a:t>Additional hyperlinks are provided on some slides in order to access that resource online.</a:t>
            </a:r>
          </a:p>
          <a:p>
            <a:endParaRPr lang="en-US" sz="2400" dirty="0">
              <a:cs typeface="Calibri"/>
            </a:endParaRPr>
          </a:p>
          <a:p>
            <a:r>
              <a:rPr lang="en-US" sz="2400" dirty="0">
                <a:cs typeface="Calibri"/>
              </a:rPr>
              <a:t>Many of the provided resources are also available on the </a:t>
            </a:r>
            <a:r>
              <a:rPr lang="en-US" sz="2400" dirty="0">
                <a:cs typeface="Calibri"/>
                <a:hlinkClick r:id="rId2"/>
              </a:rPr>
              <a:t>Cybersecurity section</a:t>
            </a:r>
            <a:r>
              <a:rPr lang="en-US" sz="2400" dirty="0">
                <a:cs typeface="Calibri"/>
              </a:rPr>
              <a:t> of our website at </a:t>
            </a:r>
            <a:r>
              <a:rPr lang="en-US" sz="2400" dirty="0">
                <a:cs typeface="Calibri"/>
                <a:hlinkClick r:id="rId3"/>
              </a:rPr>
              <a:t>ccalac.org</a:t>
            </a:r>
            <a:r>
              <a:rPr lang="en-US" sz="2400" dirty="0">
                <a:cs typeface="Calibri"/>
              </a:rPr>
              <a:t>.</a:t>
            </a:r>
            <a:endParaRPr lang="en-US" sz="2400" dirty="0">
              <a:highlight>
                <a:srgbClr val="FFFF00"/>
              </a:highlight>
              <a:cs typeface="Calibri"/>
            </a:endParaRPr>
          </a:p>
          <a:p>
            <a:endParaRPr lang="en-US" sz="2400" dirty="0">
              <a:highlight>
                <a:srgbClr val="FFFF00"/>
              </a:highlight>
              <a:cs typeface="Calibri"/>
            </a:endParaRPr>
          </a:p>
          <a:p>
            <a:endParaRPr lang="en-US" sz="2400" dirty="0">
              <a:highlight>
                <a:srgbClr val="FFFF00"/>
              </a:highlight>
              <a:cs typeface="Calibri"/>
            </a:endParaRPr>
          </a:p>
          <a:p>
            <a:endParaRPr lang="en-US" sz="2400" i="1" dirty="0">
              <a:highlight>
                <a:srgbClr val="FFFF00"/>
              </a:highlight>
              <a:cs typeface="Calibri"/>
            </a:endParaRPr>
          </a:p>
        </p:txBody>
      </p:sp>
      <p:pic>
        <p:nvPicPr>
          <p:cNvPr id="9" name="Picture 8">
            <a:hlinkClick r:id="rId4" action="ppaction://hlinksldjump"/>
            <a:extLst>
              <a:ext uri="{FF2B5EF4-FFF2-40B4-BE49-F238E27FC236}">
                <a16:creationId xmlns:a16="http://schemas.microsoft.com/office/drawing/2014/main" id="{B968BAB7-B130-40A2-AD24-63DFB683CC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627571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215211128"/>
              </p:ext>
            </p:extLst>
          </p:nvPr>
        </p:nvGraphicFramePr>
        <p:xfrm>
          <a:off x="460592" y="1284962"/>
          <a:ext cx="8229600" cy="5140707"/>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52788">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487919">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CISA Steps to Minimize Cyber Impact</a:t>
                      </a:r>
                      <a:endParaRPr lang="en-US" sz="1600" b="1" u="none" dirty="0">
                        <a:effectLst/>
                      </a:endParaRP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Ø"/>
                      </a:pPr>
                      <a:r>
                        <a:rPr lang="en-US" sz="1600" b="0" dirty="0"/>
                        <a:t>Description: This fact sheet emphasizes how </a:t>
                      </a:r>
                      <a:r>
                        <a:rPr lang="en-US" sz="1600" b="0" i="0" kern="1200" dirty="0">
                          <a:solidFill>
                            <a:schemeClr val="dk1"/>
                          </a:solidFill>
                          <a:effectLst/>
                          <a:latin typeface="+mn-lt"/>
                          <a:ea typeface="+mn-ea"/>
                          <a:cs typeface="+mn-cs"/>
                        </a:rPr>
                        <a:t>US organizations face cyber threats that can disrupt services and public safety and provides recommended actions. </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CISA advises organizations to enhance cybersecurity by implementing measures such as multifactor authentication, software updates, and strong controls.</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CISA provides assistance and urges reporting to protect others. </a:t>
                      </a: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285750" indent="-285750">
                        <a:buFont typeface="Wingdings" panose="020B0604020202020204" pitchFamily="34" charset="0"/>
                        <a:buChar char="§"/>
                      </a:pPr>
                      <a:r>
                        <a:rPr lang="en-US" sz="1600" b="0" i="0" kern="1200" dirty="0">
                          <a:solidFill>
                            <a:schemeClr val="dk1"/>
                          </a:solidFill>
                          <a:effectLst/>
                          <a:latin typeface="+mn-lt"/>
                          <a:ea typeface="+mn-ea"/>
                          <a:cs typeface="+mn-cs"/>
                        </a:rPr>
                        <a:t>Developed by: CISA </a:t>
                      </a:r>
                    </a:p>
                    <a:p>
                      <a:pPr marL="285750" indent="-285750">
                        <a:buFont typeface="Arial" panose="020B0604020202020204" pitchFamily="34" charset="0"/>
                        <a:buChar char="•"/>
                      </a:pPr>
                      <a:endParaRPr lang="en-US" dirty="0"/>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50</a:t>
            </a:fld>
            <a:endParaRPr lang="en-US" sz="1400" dirty="0">
              <a:solidFill>
                <a:srgbClr val="003C52"/>
              </a:solidFill>
            </a:endParaRPr>
          </a:p>
        </p:txBody>
      </p:sp>
      <p:pic>
        <p:nvPicPr>
          <p:cNvPr id="5" name="Picture 8" descr="A red and white page with text&#10;&#10;Description automatically generated">
            <a:extLst>
              <a:ext uri="{FF2B5EF4-FFF2-40B4-BE49-F238E27FC236}">
                <a16:creationId xmlns:a16="http://schemas.microsoft.com/office/drawing/2014/main" id="{B18C0C49-ECC2-AE89-C558-C4387C6896BF}"/>
              </a:ext>
            </a:extLst>
          </p:cNvPr>
          <p:cNvPicPr>
            <a:picLocks noChangeAspect="1"/>
          </p:cNvPicPr>
          <p:nvPr/>
        </p:nvPicPr>
        <p:blipFill>
          <a:blip r:embed="rId3"/>
          <a:stretch>
            <a:fillRect/>
          </a:stretch>
        </p:blipFill>
        <p:spPr>
          <a:xfrm>
            <a:off x="4836341" y="2089211"/>
            <a:ext cx="3632773" cy="4148031"/>
          </a:xfrm>
          <a:prstGeom prst="rect">
            <a:avLst/>
          </a:prstGeom>
        </p:spPr>
      </p:pic>
      <p:pic>
        <p:nvPicPr>
          <p:cNvPr id="9" name="Picture 8">
            <a:hlinkClick r:id="rId4" action="ppaction://hlinksldjump"/>
            <a:extLst>
              <a:ext uri="{FF2B5EF4-FFF2-40B4-BE49-F238E27FC236}">
                <a16:creationId xmlns:a16="http://schemas.microsoft.com/office/drawing/2014/main" id="{9C77B098-3C39-485D-95C2-DE16BBEED9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780693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433777031"/>
              </p:ext>
            </p:extLst>
          </p:nvPr>
        </p:nvGraphicFramePr>
        <p:xfrm>
          <a:off x="460592" y="1474939"/>
          <a:ext cx="8229600" cy="456667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96385">
                <a:tc>
                  <a:txBody>
                    <a:bodyPr/>
                    <a:lstStyle/>
                    <a:p>
                      <a:pPr algn="ctr"/>
                      <a:r>
                        <a:rPr lang="en-US" sz="1800" dirty="0"/>
                        <a:t>CSTK</a:t>
                      </a:r>
                    </a:p>
                  </a:txBody>
                  <a:tcPr anchor="ctr"/>
                </a:tc>
                <a:tc>
                  <a:txBody>
                    <a:bodyPr/>
                    <a:lstStyle/>
                    <a:p>
                      <a:pPr algn="ctr"/>
                      <a:r>
                        <a:rPr lang="en-US" sz="1800" b="1" dirty="0"/>
                        <a:t>Resources</a:t>
                      </a:r>
                    </a:p>
                  </a:txBody>
                  <a:tcPr anchor="ctr"/>
                </a:tc>
                <a:extLst>
                  <a:ext uri="{0D108BD9-81ED-4DB2-BD59-A6C34878D82A}">
                    <a16:rowId xmlns:a16="http://schemas.microsoft.com/office/drawing/2014/main" val="2648335325"/>
                  </a:ext>
                </a:extLst>
              </a:tr>
              <a:tr h="3870294">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Coordinated Healthcare Incident Response Plan (CHIRP)</a:t>
                      </a:r>
                      <a:endParaRPr lang="en-US" sz="1600" b="1" u="none" dirty="0">
                        <a:effectLst/>
                      </a:endParaRP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dirty="0"/>
                        <a:t>Description: This guide supplies plans and templates which provide universal guidance that can be used across industries to inform organizations about how to detect, contain, respond, and recover from a cyber security incident. </a:t>
                      </a:r>
                    </a:p>
                    <a:p>
                      <a:pPr marL="0" indent="0">
                        <a:buFont typeface="Arial" panose="020B0604020202020204" pitchFamily="34" charset="0"/>
                        <a:buNone/>
                      </a:pPr>
                      <a:endParaRPr lang="en-US" sz="1600" b="0" i="1" dirty="0"/>
                    </a:p>
                    <a:p>
                      <a:pPr marL="0" indent="0">
                        <a:buFont typeface="Arial" panose="020B0604020202020204" pitchFamily="34" charset="0"/>
                        <a:buNone/>
                      </a:pPr>
                      <a:endParaRPr lang="en-US" sz="1600" b="0" i="1" dirty="0"/>
                    </a:p>
                    <a:p>
                      <a:pPr marL="285750" indent="-285750">
                        <a:buFont typeface="Wingdings" panose="020B0604020202020204" pitchFamily="34" charset="0"/>
                        <a:buChar char="§"/>
                      </a:pPr>
                      <a:r>
                        <a:rPr lang="en-US" sz="1600" b="0" i="0" dirty="0"/>
                        <a:t>Developed by: The HHS Cybersecurity Program</a:t>
                      </a: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51</a:t>
            </a:fld>
            <a:endParaRPr lang="en-US" sz="1400" dirty="0">
              <a:solidFill>
                <a:srgbClr val="003C52"/>
              </a:solidFill>
            </a:endParaRPr>
          </a:p>
        </p:txBody>
      </p:sp>
      <p:pic>
        <p:nvPicPr>
          <p:cNvPr id="6" name="Picture 5">
            <a:extLst>
              <a:ext uri="{FF2B5EF4-FFF2-40B4-BE49-F238E27FC236}">
                <a16:creationId xmlns:a16="http://schemas.microsoft.com/office/drawing/2014/main" id="{80375932-C10B-48E9-87B1-666CCC85EE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5900" y="2389340"/>
            <a:ext cx="2514600" cy="3283682"/>
          </a:xfrm>
          <a:prstGeom prst="rect">
            <a:avLst/>
          </a:prstGeom>
        </p:spPr>
      </p:pic>
      <p:pic>
        <p:nvPicPr>
          <p:cNvPr id="9" name="Picture 8">
            <a:hlinkClick r:id="rId4" action="ppaction://hlinksldjump"/>
            <a:extLst>
              <a:ext uri="{FF2B5EF4-FFF2-40B4-BE49-F238E27FC236}">
                <a16:creationId xmlns:a16="http://schemas.microsoft.com/office/drawing/2014/main" id="{A329B03F-A2C8-4630-A155-7976697E8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630818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854137492"/>
              </p:ext>
            </p:extLst>
          </p:nvPr>
        </p:nvGraphicFramePr>
        <p:xfrm>
          <a:off x="461319" y="1177152"/>
          <a:ext cx="8229600" cy="4958207"/>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55100">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303107">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Cyber Hygiene Services</a:t>
                      </a:r>
                      <a:r>
                        <a:rPr lang="en-US" sz="1600" b="1" u="none" dirty="0">
                          <a:effectLst/>
                        </a:rPr>
                        <a:t> </a:t>
                      </a:r>
                      <a:endParaRPr lang="en-US" sz="1600" u="none" dirty="0">
                        <a:effectLst/>
                      </a:endParaRP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This CISA fact sheet offers free cyber hygiene services including vulnerability scanning, web application scanning, phishing campaign assessment, and remote penetration test.</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Services available to federal, state, local, tribal, and territorial governments, as well as </a:t>
                      </a:r>
                      <a:r>
                        <a:rPr lang="en-US" sz="1600" b="1" i="0" kern="1200" dirty="0">
                          <a:solidFill>
                            <a:schemeClr val="dk1"/>
                          </a:solidFill>
                          <a:effectLst/>
                          <a:latin typeface="+mn-lt"/>
                          <a:ea typeface="+mn-ea"/>
                          <a:cs typeface="+mn-cs"/>
                        </a:rPr>
                        <a:t>critical infrastructure organizations</a:t>
                      </a:r>
                      <a:r>
                        <a:rPr lang="en-US" sz="1600" b="0" i="0" kern="1200" dirty="0">
                          <a:solidFill>
                            <a:schemeClr val="dk1"/>
                          </a:solidFill>
                          <a:effectLst/>
                          <a:latin typeface="+mn-lt"/>
                          <a:ea typeface="+mn-ea"/>
                          <a:cs typeface="+mn-cs"/>
                        </a:rPr>
                        <a:t>. </a:t>
                      </a:r>
                    </a:p>
                    <a:p>
                      <a:pPr mar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0" indent="0">
                        <a:buFont typeface="Wingdings" panose="05000000000000000000" pitchFamily="2" charset="2"/>
                        <a:buNone/>
                      </a:pPr>
                      <a:endParaRPr lang="en-US" sz="1600" b="0" i="0" kern="1200" dirty="0">
                        <a:solidFill>
                          <a:schemeClr val="dk1"/>
                        </a:solidFill>
                        <a:effectLst/>
                        <a:latin typeface="+mn-lt"/>
                        <a:ea typeface="+mn-ea"/>
                        <a:cs typeface="+mn-cs"/>
                      </a:endParaRPr>
                    </a:p>
                    <a:p>
                      <a:pPr marL="285750" indent="-285750">
                        <a:buFont typeface="Wingdings"/>
                        <a:buChar char="§"/>
                      </a:pPr>
                      <a:r>
                        <a:rPr lang="en-US" sz="1600" b="0" i="0" kern="1200" dirty="0">
                          <a:solidFill>
                            <a:schemeClr val="dk1"/>
                          </a:solidFill>
                          <a:effectLst/>
                          <a:latin typeface="+mn-lt"/>
                          <a:ea typeface="+mn-ea"/>
                          <a:cs typeface="+mn-cs"/>
                        </a:rPr>
                        <a:t>Developed by: CISA</a:t>
                      </a: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52</a:t>
            </a:fld>
            <a:endParaRPr lang="en-US" sz="1400" dirty="0">
              <a:solidFill>
                <a:srgbClr val="003C52"/>
              </a:solidFill>
            </a:endParaRPr>
          </a:p>
        </p:txBody>
      </p:sp>
      <p:pic>
        <p:nvPicPr>
          <p:cNvPr id="5" name="Picture 5" descr="A page of a document&#10;&#10;Description automatically generated">
            <a:extLst>
              <a:ext uri="{FF2B5EF4-FFF2-40B4-BE49-F238E27FC236}">
                <a16:creationId xmlns:a16="http://schemas.microsoft.com/office/drawing/2014/main" id="{956E0138-FA79-ADBE-747F-8230200E8A49}"/>
              </a:ext>
            </a:extLst>
          </p:cNvPr>
          <p:cNvPicPr>
            <a:picLocks noChangeAspect="1"/>
          </p:cNvPicPr>
          <p:nvPr/>
        </p:nvPicPr>
        <p:blipFill>
          <a:blip r:embed="rId3"/>
          <a:stretch>
            <a:fillRect/>
          </a:stretch>
        </p:blipFill>
        <p:spPr>
          <a:xfrm>
            <a:off x="4948518" y="2037072"/>
            <a:ext cx="3405209" cy="3859619"/>
          </a:xfrm>
          <a:prstGeom prst="rect">
            <a:avLst/>
          </a:prstGeom>
        </p:spPr>
      </p:pic>
      <p:pic>
        <p:nvPicPr>
          <p:cNvPr id="9" name="Picture 8">
            <a:hlinkClick r:id="rId4" action="ppaction://hlinksldjump"/>
            <a:extLst>
              <a:ext uri="{FF2B5EF4-FFF2-40B4-BE49-F238E27FC236}">
                <a16:creationId xmlns:a16="http://schemas.microsoft.com/office/drawing/2014/main" id="{F36633FF-0321-4139-85CB-63FAA92DF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929093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1725355051"/>
              </p:ext>
            </p:extLst>
          </p:nvPr>
        </p:nvGraphicFramePr>
        <p:xfrm>
          <a:off x="455373" y="1386906"/>
          <a:ext cx="8239778" cy="4814750"/>
        </p:xfrm>
        <a:graphic>
          <a:graphicData uri="http://schemas.openxmlformats.org/drawingml/2006/table">
            <a:tbl>
              <a:tblPr firstRow="1" bandRow="1">
                <a:tableStyleId>{5C22544A-7EE6-4342-B048-85BDC9FD1C3A}</a:tableStyleId>
              </a:tblPr>
              <a:tblGrid>
                <a:gridCol w="4175342">
                  <a:extLst>
                    <a:ext uri="{9D8B030D-6E8A-4147-A177-3AD203B41FA5}">
                      <a16:colId xmlns:a16="http://schemas.microsoft.com/office/drawing/2014/main" val="3996584206"/>
                    </a:ext>
                  </a:extLst>
                </a:gridCol>
                <a:gridCol w="4064436">
                  <a:extLst>
                    <a:ext uri="{9D8B030D-6E8A-4147-A177-3AD203B41FA5}">
                      <a16:colId xmlns:a16="http://schemas.microsoft.com/office/drawing/2014/main" val="508609420"/>
                    </a:ext>
                  </a:extLst>
                </a:gridCol>
              </a:tblGrid>
              <a:tr h="651008">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163742">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Cybersecurity Considerations Pt. 1</a:t>
                      </a:r>
                      <a:endParaRPr lang="en-US" sz="1600" b="1" u="none" dirty="0">
                        <a:effectLst/>
                      </a:endParaRP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Ø"/>
                      </a:pPr>
                      <a:r>
                        <a:rPr lang="en-US" sz="1600" b="0" dirty="0"/>
                        <a:t>Description: This presentation provides an introduction to d</a:t>
                      </a:r>
                      <a:r>
                        <a:rPr lang="en-US" sz="1600" b="0" i="0" kern="1200" dirty="0">
                          <a:solidFill>
                            <a:schemeClr val="dk1"/>
                          </a:solidFill>
                          <a:effectLst/>
                          <a:latin typeface="+mn-lt"/>
                          <a:ea typeface="+mn-ea"/>
                          <a:cs typeface="+mn-cs"/>
                        </a:rPr>
                        <a:t>ata breaches, specifically who they affect. The presentation also covers how hackers find their targets and cybersecurity basic toolsets to cultivate and maintain a strong cybersecurity posture.</a:t>
                      </a:r>
                    </a:p>
                    <a:p>
                      <a:pPr marL="0" lvl="0" indent="0">
                        <a:buNone/>
                      </a:pPr>
                      <a:endParaRPr lang="en-US" sz="1600" b="0" i="0" kern="1200" dirty="0">
                        <a:solidFill>
                          <a:schemeClr val="dk1"/>
                        </a:solidFill>
                        <a:effectLst/>
                        <a:latin typeface="+mn-lt"/>
                        <a:ea typeface="+mn-ea"/>
                        <a:cs typeface="+mn-cs"/>
                      </a:endParaRPr>
                    </a:p>
                    <a:p>
                      <a:pPr marL="0" lvl="0" indent="0">
                        <a:buNone/>
                      </a:pPr>
                      <a:endParaRPr lang="en-US" sz="1600" b="0" i="0" kern="1200" dirty="0">
                        <a:solidFill>
                          <a:schemeClr val="dk1"/>
                        </a:solidFill>
                        <a:effectLst/>
                        <a:latin typeface="+mn-lt"/>
                        <a:ea typeface="+mn-ea"/>
                        <a:cs typeface="+mn-cs"/>
                      </a:endParaRPr>
                    </a:p>
                    <a:p>
                      <a:pPr marL="285750" indent="-285750">
                        <a:buFont typeface="Wingdings" panose="020B0604020202020204" pitchFamily="34" charset="0"/>
                        <a:buChar char="§"/>
                      </a:pPr>
                      <a:r>
                        <a:rPr lang="en-US" sz="1600" b="0" i="0" kern="1200" dirty="0">
                          <a:solidFill>
                            <a:schemeClr val="dk1"/>
                          </a:solidFill>
                          <a:effectLst/>
                          <a:latin typeface="+mn-lt"/>
                          <a:ea typeface="+mn-ea"/>
                          <a:cs typeface="+mn-cs"/>
                        </a:rPr>
                        <a:t>Developed by: National Association of Community Health Centers (NACHC) </a:t>
                      </a: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dirty="0"/>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53</a:t>
            </a:fld>
            <a:endParaRPr lang="en-US" sz="1400" dirty="0">
              <a:solidFill>
                <a:srgbClr val="003C52"/>
              </a:solidFill>
            </a:endParaRPr>
          </a:p>
        </p:txBody>
      </p:sp>
      <p:pic>
        <p:nvPicPr>
          <p:cNvPr id="6" name="Picture 5">
            <a:extLst>
              <a:ext uri="{FF2B5EF4-FFF2-40B4-BE49-F238E27FC236}">
                <a16:creationId xmlns:a16="http://schemas.microsoft.com/office/drawing/2014/main" id="{84B12B6F-1FFB-4CB6-85F9-6FC5567FF8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202" y="2317260"/>
            <a:ext cx="3239833" cy="1847237"/>
          </a:xfrm>
          <a:prstGeom prst="rect">
            <a:avLst/>
          </a:prstGeom>
        </p:spPr>
      </p:pic>
      <p:pic>
        <p:nvPicPr>
          <p:cNvPr id="12" name="Picture 11">
            <a:extLst>
              <a:ext uri="{FF2B5EF4-FFF2-40B4-BE49-F238E27FC236}">
                <a16:creationId xmlns:a16="http://schemas.microsoft.com/office/drawing/2014/main" id="{EBB85780-87F1-4453-9914-811545439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4146" y="4156355"/>
            <a:ext cx="3124200" cy="1766360"/>
          </a:xfrm>
          <a:prstGeom prst="rect">
            <a:avLst/>
          </a:prstGeom>
        </p:spPr>
      </p:pic>
      <p:pic>
        <p:nvPicPr>
          <p:cNvPr id="9" name="Picture 8">
            <a:hlinkClick r:id="rId5" action="ppaction://hlinksldjump"/>
            <a:extLst>
              <a:ext uri="{FF2B5EF4-FFF2-40B4-BE49-F238E27FC236}">
                <a16:creationId xmlns:a16="http://schemas.microsoft.com/office/drawing/2014/main" id="{EA2445B1-0CB0-42E6-9FBA-DFD987D37E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42029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3646414350"/>
              </p:ext>
            </p:extLst>
          </p:nvPr>
        </p:nvGraphicFramePr>
        <p:xfrm>
          <a:off x="460592" y="1275368"/>
          <a:ext cx="8229600" cy="4572776"/>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732296">
                <a:tc>
                  <a:txBody>
                    <a:bodyPr/>
                    <a:lstStyle/>
                    <a:p>
                      <a:pPr algn="ctr"/>
                      <a:r>
                        <a:rPr lang="en-US" sz="1800" dirty="0"/>
                        <a:t>CSTK</a:t>
                      </a:r>
                    </a:p>
                  </a:txBody>
                  <a:tcPr anchor="ctr"/>
                </a:tc>
                <a:tc>
                  <a:txBody>
                    <a:bodyPr/>
                    <a:lstStyle/>
                    <a:p>
                      <a:pPr algn="ctr"/>
                      <a:r>
                        <a:rPr lang="en-US" dirty="0"/>
                        <a:t>Resources</a:t>
                      </a:r>
                    </a:p>
                  </a:txBody>
                  <a:tcPr anchor="ctr"/>
                </a:tc>
                <a:extLst>
                  <a:ext uri="{0D108BD9-81ED-4DB2-BD59-A6C34878D82A}">
                    <a16:rowId xmlns:a16="http://schemas.microsoft.com/office/drawing/2014/main" val="2648335325"/>
                  </a:ext>
                </a:extLst>
              </a:tr>
              <a:tr h="3840477">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Cybersecurity Considerations Pt. 2</a:t>
                      </a:r>
                      <a:r>
                        <a:rPr lang="en-US" sz="1600" b="1" u="none" dirty="0">
                          <a:effectLst/>
                        </a:rPr>
                        <a:t>   </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Ø"/>
                      </a:pPr>
                      <a:r>
                        <a:rPr lang="en-US" sz="1600" b="0" dirty="0"/>
                        <a:t>Description: This presentation focuses on </a:t>
                      </a:r>
                      <a:r>
                        <a:rPr lang="en-US" sz="1600" b="0" i="0" kern="1200" dirty="0">
                          <a:solidFill>
                            <a:schemeClr val="dk1"/>
                          </a:solidFill>
                          <a:effectLst/>
                          <a:latin typeface="+mn-lt"/>
                          <a:ea typeface="+mn-ea"/>
                          <a:cs typeface="+mn-cs"/>
                        </a:rPr>
                        <a:t>learning how to quantify IT security risks and how to cultivate a culture of security awareness in their organization.</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Includes practical exercises to know what to do WHEN not IF a data breach happens to them.</a:t>
                      </a: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285750" indent="-285750">
                        <a:buFont typeface="Wingdings" panose="020B0604020202020204" pitchFamily="34" charset="0"/>
                        <a:buChar char="§"/>
                      </a:pPr>
                      <a:r>
                        <a:rPr lang="en-US" sz="1600" b="0" i="0" kern="1200" dirty="0">
                          <a:solidFill>
                            <a:schemeClr val="dk1"/>
                          </a:solidFill>
                          <a:effectLst/>
                          <a:latin typeface="+mn-lt"/>
                          <a:ea typeface="+mn-ea"/>
                          <a:cs typeface="+mn-cs"/>
                        </a:rPr>
                        <a:t>Developed by: NACHC</a:t>
                      </a:r>
                    </a:p>
                    <a:p>
                      <a:pPr marL="285750" indent="-285750">
                        <a:buFont typeface="Arial" panose="020B0604020202020204" pitchFamily="34" charset="0"/>
                        <a:buChar char="•"/>
                      </a:pPr>
                      <a:endParaRPr lang="en-US" sz="18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8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dirty="0"/>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54</a:t>
            </a:fld>
            <a:endParaRPr lang="en-US" sz="1400" dirty="0">
              <a:solidFill>
                <a:srgbClr val="003C52"/>
              </a:solidFill>
            </a:endParaRPr>
          </a:p>
        </p:txBody>
      </p:sp>
      <p:pic>
        <p:nvPicPr>
          <p:cNvPr id="6" name="Picture 5">
            <a:extLst>
              <a:ext uri="{FF2B5EF4-FFF2-40B4-BE49-F238E27FC236}">
                <a16:creationId xmlns:a16="http://schemas.microsoft.com/office/drawing/2014/main" id="{43088F1C-EB20-4D45-844A-EA27FDA70A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121435"/>
            <a:ext cx="3200401" cy="1823211"/>
          </a:xfrm>
          <a:prstGeom prst="rect">
            <a:avLst/>
          </a:prstGeom>
        </p:spPr>
      </p:pic>
      <p:pic>
        <p:nvPicPr>
          <p:cNvPr id="12" name="Picture 11">
            <a:extLst>
              <a:ext uri="{FF2B5EF4-FFF2-40B4-BE49-F238E27FC236}">
                <a16:creationId xmlns:a16="http://schemas.microsoft.com/office/drawing/2014/main" id="{7BAE60D5-C7D2-4091-9780-684208382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3910840"/>
            <a:ext cx="3200400" cy="1814215"/>
          </a:xfrm>
          <a:prstGeom prst="rect">
            <a:avLst/>
          </a:prstGeom>
        </p:spPr>
      </p:pic>
      <p:pic>
        <p:nvPicPr>
          <p:cNvPr id="11" name="Picture 10">
            <a:hlinkClick r:id="rId5" action="ppaction://hlinksldjump"/>
            <a:extLst>
              <a:ext uri="{FF2B5EF4-FFF2-40B4-BE49-F238E27FC236}">
                <a16:creationId xmlns:a16="http://schemas.microsoft.com/office/drawing/2014/main" id="{7D9D3581-DA06-47F0-82A0-B4F9AB6FC4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2267399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1239732433"/>
              </p:ext>
            </p:extLst>
          </p:nvPr>
        </p:nvGraphicFramePr>
        <p:xfrm>
          <a:off x="460592" y="1182860"/>
          <a:ext cx="8229600" cy="518017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87993">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492185">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Cybersecurity Letter to End Users</a:t>
                      </a:r>
                      <a:endParaRPr lang="en-US" sz="1600" b="1" u="none"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kern="1200" noProof="0" dirty="0">
                          <a:solidFill>
                            <a:srgbClr val="FF0000"/>
                          </a:solidFill>
                          <a:effectLst/>
                          <a:latin typeface="+mn-lt"/>
                        </a:rPr>
                        <a:t>(PLEASE NOTE CLICKING ON THE LINK ABOVE WILL AUTOMATICALLY DOWNLOAD A COPY IN WORD)</a:t>
                      </a:r>
                      <a:endParaRPr lang="en-US" sz="1400" dirty="0"/>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This letter advises end users on essential cybersecurity practices to keep their computers safe. </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Emphasizes that the users themselves are crucial in maintaining security. </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Best practices include not clicking suspicious links, installing software only from trusted sources, avoiding disreputable websites, using strong passwords, etc. </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Encourages principle of "When in doubt, don't do it".</a:t>
                      </a: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285750" indent="-285750">
                        <a:buFont typeface="Wingdings" panose="020B0604020202020204" pitchFamily="34" charset="0"/>
                        <a:buChar char="§"/>
                      </a:pPr>
                      <a:r>
                        <a:rPr lang="en-US" sz="1600" b="0" i="0" kern="1200" dirty="0">
                          <a:solidFill>
                            <a:schemeClr val="dk1"/>
                          </a:solidFill>
                          <a:effectLst/>
                          <a:latin typeface="+mn-lt"/>
                          <a:ea typeface="+mn-ea"/>
                          <a:cs typeface="+mn-cs"/>
                        </a:rPr>
                        <a:t>Developed by: </a:t>
                      </a:r>
                      <a:r>
                        <a:rPr lang="en-US" sz="1600" b="0" i="0" u="sng" strike="noStrike" kern="1200" noProof="0" dirty="0">
                          <a:solidFill>
                            <a:srgbClr val="0000FF"/>
                          </a:solidFill>
                          <a:effectLst/>
                          <a:latin typeface="Calibri"/>
                          <a:hlinkClick r:id="rId3"/>
                        </a:rPr>
                        <a:t>Jack Wallen, Tech Republic</a:t>
                      </a:r>
                      <a:endParaRPr lang="en-US" sz="1600" b="0" i="0" u="none" strike="noStrike" kern="1200" noProof="0" dirty="0">
                        <a:solidFill>
                          <a:srgbClr val="000000"/>
                        </a:solidFill>
                        <a:effectLst/>
                        <a:latin typeface="Calibri"/>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55</a:t>
            </a:fld>
            <a:endParaRPr lang="en-US" sz="1400" dirty="0">
              <a:solidFill>
                <a:srgbClr val="003C52"/>
              </a:solidFill>
            </a:endParaRPr>
          </a:p>
        </p:txBody>
      </p:sp>
      <p:pic>
        <p:nvPicPr>
          <p:cNvPr id="3" name="Picture 4" descr="A screenshot of a computer error&#10;&#10;Description automatically generated">
            <a:extLst>
              <a:ext uri="{FF2B5EF4-FFF2-40B4-BE49-F238E27FC236}">
                <a16:creationId xmlns:a16="http://schemas.microsoft.com/office/drawing/2014/main" id="{7E38CE01-FC22-AD74-E38F-12596F584C5F}"/>
              </a:ext>
            </a:extLst>
          </p:cNvPr>
          <p:cNvPicPr>
            <a:picLocks noChangeAspect="1"/>
          </p:cNvPicPr>
          <p:nvPr/>
        </p:nvPicPr>
        <p:blipFill>
          <a:blip r:embed="rId4"/>
          <a:stretch>
            <a:fillRect/>
          </a:stretch>
        </p:blipFill>
        <p:spPr>
          <a:xfrm>
            <a:off x="5042463" y="2079437"/>
            <a:ext cx="3198331" cy="4054177"/>
          </a:xfrm>
          <a:prstGeom prst="rect">
            <a:avLst/>
          </a:prstGeom>
          <a:ln>
            <a:solidFill>
              <a:srgbClr val="003C52"/>
            </a:solidFill>
          </a:ln>
        </p:spPr>
      </p:pic>
      <p:pic>
        <p:nvPicPr>
          <p:cNvPr id="9" name="Picture 8">
            <a:hlinkClick r:id="rId5" action="ppaction://hlinksldjump"/>
            <a:extLst>
              <a:ext uri="{FF2B5EF4-FFF2-40B4-BE49-F238E27FC236}">
                <a16:creationId xmlns:a16="http://schemas.microsoft.com/office/drawing/2014/main" id="{F2F9C753-E2E4-4966-B559-4C4D8E65CA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02219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6203073"/>
              </p:ext>
            </p:extLst>
          </p:nvPr>
        </p:nvGraphicFramePr>
        <p:xfrm>
          <a:off x="477795" y="1265870"/>
          <a:ext cx="8229600" cy="4945264"/>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717861">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227403">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Effectively Benchmarking Phishing Awareness Program </a:t>
                      </a:r>
                      <a:endParaRPr lang="en-US" sz="1600" b="1" u="none" dirty="0">
                        <a:effectLst/>
                      </a:endParaRPr>
                    </a:p>
                    <a:p>
                      <a:pPr marL="0" indent="0">
                        <a:buFont typeface="Arial" panose="020B0604020202020204" pitchFamily="34" charset="0"/>
                        <a:buNone/>
                      </a:pPr>
                      <a:endParaRPr lang="en-US" sz="1600" b="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This presentation addresses benchmarking and examines what to keep in mind when using external or internal benchmarks to assess your phishing program.</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Covers variables to consider while creating benchmarks and what to look for when comparing your results across industries.</a:t>
                      </a:r>
                    </a:p>
                    <a:p>
                      <a:pPr marL="0" indent="0">
                        <a:buFont typeface="Wingdings" panose="05000000000000000000" pitchFamily="2" charset="2"/>
                        <a:buNone/>
                      </a:pPr>
                      <a:endParaRPr lang="en-US" sz="1600" b="0" dirty="0"/>
                    </a:p>
                    <a:p>
                      <a:pPr marL="0" indent="0">
                        <a:buFont typeface="Wingdings" panose="05000000000000000000" pitchFamily="2" charset="2"/>
                        <a:buNone/>
                      </a:pPr>
                      <a:endParaRPr lang="en-US" sz="1600" b="0" dirty="0"/>
                    </a:p>
                    <a:p>
                      <a:pPr marL="285750" indent="-285750">
                        <a:buFont typeface="Wingdings" panose="020B0604020202020204" pitchFamily="34" charset="0"/>
                        <a:buChar char="§"/>
                      </a:pPr>
                      <a:r>
                        <a:rPr lang="en-US" sz="1600" b="0" i="0" dirty="0"/>
                        <a:t>Developed by: SANS</a:t>
                      </a: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dirty="0"/>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56</a:t>
            </a:fld>
            <a:endParaRPr lang="en-US" sz="1400" dirty="0">
              <a:solidFill>
                <a:srgbClr val="003C52"/>
              </a:solidFill>
            </a:endParaRPr>
          </a:p>
        </p:txBody>
      </p:sp>
      <p:pic>
        <p:nvPicPr>
          <p:cNvPr id="6" name="Picture 5">
            <a:extLst>
              <a:ext uri="{FF2B5EF4-FFF2-40B4-BE49-F238E27FC236}">
                <a16:creationId xmlns:a16="http://schemas.microsoft.com/office/drawing/2014/main" id="{BF44A120-1DAD-4421-8922-01185F6C62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528" y="2133600"/>
            <a:ext cx="3200400" cy="2041320"/>
          </a:xfrm>
          <a:prstGeom prst="rect">
            <a:avLst/>
          </a:prstGeom>
        </p:spPr>
      </p:pic>
      <p:pic>
        <p:nvPicPr>
          <p:cNvPr id="13" name="Picture 12">
            <a:extLst>
              <a:ext uri="{FF2B5EF4-FFF2-40B4-BE49-F238E27FC236}">
                <a16:creationId xmlns:a16="http://schemas.microsoft.com/office/drawing/2014/main" id="{50F9546D-A038-4094-AEA5-775BFE71B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4038352"/>
            <a:ext cx="3085272" cy="1905000"/>
          </a:xfrm>
          <a:prstGeom prst="rect">
            <a:avLst/>
          </a:prstGeom>
        </p:spPr>
      </p:pic>
      <p:pic>
        <p:nvPicPr>
          <p:cNvPr id="9" name="Picture 8">
            <a:hlinkClick r:id="rId5" action="ppaction://hlinksldjump"/>
            <a:extLst>
              <a:ext uri="{FF2B5EF4-FFF2-40B4-BE49-F238E27FC236}">
                <a16:creationId xmlns:a16="http://schemas.microsoft.com/office/drawing/2014/main" id="{25ACB9BB-555C-4AB7-BEA7-45B2AF42F6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615504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1813718215"/>
              </p:ext>
            </p:extLst>
          </p:nvPr>
        </p:nvGraphicFramePr>
        <p:xfrm>
          <a:off x="457200" y="1161535"/>
          <a:ext cx="8229600" cy="4856242"/>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98283">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157959">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EMR in Healthcare Cybersecurity Risks</a:t>
                      </a:r>
                      <a:r>
                        <a:rPr lang="en-US" sz="1600" b="1" u="none" dirty="0">
                          <a:effectLst/>
                        </a:rPr>
                        <a:t> </a:t>
                      </a:r>
                    </a:p>
                    <a:p>
                      <a:pPr marL="285750" indent="-285750">
                        <a:buFont typeface="Wingdings" panose="05000000000000000000" pitchFamily="2" charset="2"/>
                        <a:buChar char="Ø"/>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This presentation covers the significance, usage, benefits, and risks of Electronic Medical Records (EMR) and Electronic Health Records (EHR) in healthcare.</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Summary includes information on the top threats against EMR/EHR data and measures to protect it, culminating with a list of references. </a:t>
                      </a: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285750" indent="-285750">
                        <a:buFont typeface="Wingdings" panose="020B0604020202020204" pitchFamily="34" charset="0"/>
                        <a:buChar char="§"/>
                      </a:pPr>
                      <a:r>
                        <a:rPr lang="en-US" sz="1600" b="0" i="0" kern="1200" dirty="0">
                          <a:solidFill>
                            <a:schemeClr val="dk1"/>
                          </a:solidFill>
                          <a:effectLst/>
                          <a:latin typeface="+mn-lt"/>
                          <a:ea typeface="+mn-ea"/>
                          <a:cs typeface="+mn-cs"/>
                        </a:rPr>
                        <a:t>Developed by: The HHS Cybersecurity Program</a:t>
                      </a: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57</a:t>
            </a:fld>
            <a:endParaRPr lang="en-US" sz="1400" dirty="0">
              <a:solidFill>
                <a:srgbClr val="003C52"/>
              </a:solidFill>
            </a:endParaRPr>
          </a:p>
        </p:txBody>
      </p:sp>
      <p:pic>
        <p:nvPicPr>
          <p:cNvPr id="6" name="Picture 5">
            <a:extLst>
              <a:ext uri="{FF2B5EF4-FFF2-40B4-BE49-F238E27FC236}">
                <a16:creationId xmlns:a16="http://schemas.microsoft.com/office/drawing/2014/main" id="{BA683158-AED7-445D-90A3-54D411615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030474"/>
            <a:ext cx="2695791" cy="2008126"/>
          </a:xfrm>
          <a:prstGeom prst="rect">
            <a:avLst/>
          </a:prstGeom>
        </p:spPr>
      </p:pic>
      <p:pic>
        <p:nvPicPr>
          <p:cNvPr id="12" name="Picture 11">
            <a:extLst>
              <a:ext uri="{FF2B5EF4-FFF2-40B4-BE49-F238E27FC236}">
                <a16:creationId xmlns:a16="http://schemas.microsoft.com/office/drawing/2014/main" id="{03E033DD-0D61-44D3-9147-0933B5D950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3845376"/>
            <a:ext cx="2601378" cy="1947518"/>
          </a:xfrm>
          <a:prstGeom prst="rect">
            <a:avLst/>
          </a:prstGeom>
        </p:spPr>
      </p:pic>
      <p:pic>
        <p:nvPicPr>
          <p:cNvPr id="9" name="Picture 8">
            <a:hlinkClick r:id="rId5" action="ppaction://hlinksldjump"/>
            <a:extLst>
              <a:ext uri="{FF2B5EF4-FFF2-40B4-BE49-F238E27FC236}">
                <a16:creationId xmlns:a16="http://schemas.microsoft.com/office/drawing/2014/main" id="{BF470595-2088-44A2-B6BD-D7AE66ECED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777510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3302996126"/>
              </p:ext>
            </p:extLst>
          </p:nvPr>
        </p:nvGraphicFramePr>
        <p:xfrm>
          <a:off x="457200" y="1647930"/>
          <a:ext cx="8229600" cy="4289583"/>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540543">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3529039">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NIST Maturity Worksheet</a:t>
                      </a:r>
                      <a:endParaRPr lang="en-US" sz="1600" b="1" u="none"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kern="1200" noProof="0" dirty="0">
                          <a:solidFill>
                            <a:srgbClr val="FF0000"/>
                          </a:solidFill>
                          <a:effectLst/>
                          <a:latin typeface="+mn-lt"/>
                        </a:rPr>
                        <a:t>(PLEASE NOTE CLICKING ON THE LINK ABOVE WILL AUTOMATICALLY DOWNLOAD A COPY IN EXCEL)</a:t>
                      </a:r>
                      <a:endParaRPr lang="en-US" sz="1400" dirty="0"/>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a:t>
                      </a:r>
                      <a:r>
                        <a:rPr lang="en-US" sz="1600" b="0" i="0" u="none" strike="noStrike" kern="1200" noProof="0" dirty="0">
                          <a:effectLst/>
                        </a:rPr>
                        <a:t>This assessment provides a standard to describe the level to which an organization is prepared to detect, identify, and respond to cyberattacks. </a:t>
                      </a:r>
                    </a:p>
                    <a:p>
                      <a:pPr marL="285750" lvl="0" indent="-285750">
                        <a:buFont typeface="Wingdings" panose="05000000000000000000" pitchFamily="2" charset="2"/>
                        <a:buChar char="Ø"/>
                      </a:pPr>
                      <a:endParaRPr lang="en-US" sz="1600" b="0" i="0" u="none" strike="noStrike" kern="1200" noProof="0" dirty="0">
                        <a:effectLst/>
                      </a:endParaRPr>
                    </a:p>
                    <a:p>
                      <a:pPr marL="0" lvl="0" indent="0">
                        <a:buFont typeface="Wingdings" panose="05000000000000000000" pitchFamily="2" charset="2"/>
                        <a:buNone/>
                      </a:pPr>
                      <a:endParaRPr lang="en-US" sz="1600" b="0" i="0" u="none" strike="noStrike" kern="1200" noProof="0" dirty="0">
                        <a:effectLst/>
                      </a:endParaRPr>
                    </a:p>
                    <a:p>
                      <a:pPr marL="285750" lvl="0" indent="-285750">
                        <a:buFont typeface="Wingdings" panose="05000000000000000000" pitchFamily="2" charset="2"/>
                        <a:buChar char="§"/>
                      </a:pPr>
                      <a:r>
                        <a:rPr lang="en-US" sz="1600" b="0" i="0" u="none" strike="noStrike" kern="1200" noProof="0" dirty="0">
                          <a:effectLst/>
                        </a:rPr>
                        <a:t>Developed by: Cipher</a:t>
                      </a:r>
                    </a:p>
                    <a:p>
                      <a:pPr marL="0" inden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0" indent="0">
                        <a:buFont typeface="Arial" panose="020B0604020202020204" pitchFamily="34" charse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58</a:t>
            </a:fld>
            <a:endParaRPr lang="en-US" sz="1400" dirty="0">
              <a:solidFill>
                <a:srgbClr val="003C52"/>
              </a:solidFill>
            </a:endParaRPr>
          </a:p>
        </p:txBody>
      </p:sp>
      <p:pic>
        <p:nvPicPr>
          <p:cNvPr id="3" name="Picture 2" descr="A screen shot of a computer&#10;&#10;Description automatically generated">
            <a:extLst>
              <a:ext uri="{FF2B5EF4-FFF2-40B4-BE49-F238E27FC236}">
                <a16:creationId xmlns:a16="http://schemas.microsoft.com/office/drawing/2014/main" id="{7F75790E-CBDA-4460-0444-46445EAF120D}"/>
              </a:ext>
            </a:extLst>
          </p:cNvPr>
          <p:cNvPicPr>
            <a:picLocks noChangeAspect="1"/>
          </p:cNvPicPr>
          <p:nvPr/>
        </p:nvPicPr>
        <p:blipFill>
          <a:blip r:embed="rId3"/>
          <a:stretch>
            <a:fillRect/>
          </a:stretch>
        </p:blipFill>
        <p:spPr>
          <a:xfrm>
            <a:off x="4791446" y="2802876"/>
            <a:ext cx="3651738" cy="1793434"/>
          </a:xfrm>
          <a:prstGeom prst="rect">
            <a:avLst/>
          </a:prstGeom>
        </p:spPr>
      </p:pic>
      <p:pic>
        <p:nvPicPr>
          <p:cNvPr id="9" name="Picture 8">
            <a:hlinkClick r:id="rId4" action="ppaction://hlinksldjump"/>
            <a:extLst>
              <a:ext uri="{FF2B5EF4-FFF2-40B4-BE49-F238E27FC236}">
                <a16:creationId xmlns:a16="http://schemas.microsoft.com/office/drawing/2014/main" id="{F98376E2-D6DD-47CC-AA4E-171305D6BF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626477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1743967841"/>
              </p:ext>
            </p:extLst>
          </p:nvPr>
        </p:nvGraphicFramePr>
        <p:xfrm>
          <a:off x="457200" y="1243147"/>
          <a:ext cx="8229600" cy="511492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17551">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497378">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Relias Cybersecurity Courses</a:t>
                      </a:r>
                      <a:endParaRPr lang="en-US" sz="1600" b="1" u="none" dirty="0">
                        <a:effectLst/>
                      </a:endParaRP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a:t>
                      </a:r>
                      <a:r>
                        <a:rPr lang="en-US" sz="1600" b="0" i="0" u="none" strike="noStrike" kern="1200" noProof="0" dirty="0">
                          <a:effectLst/>
                        </a:rPr>
                        <a:t>This word document provides evaluations of different cybersecurity courses available in Relias, indicating their strengths and weaknesses. It also lists the professional CompTIA Cybersecurity Courses available.</a:t>
                      </a:r>
                    </a:p>
                    <a:p>
                      <a:pPr marL="285750" lvl="0" indent="-285750">
                        <a:buFont typeface="Wingdings" panose="05000000000000000000" pitchFamily="2" charset="2"/>
                        <a:buChar char="Ø"/>
                      </a:pPr>
                      <a:endParaRPr lang="en-US" sz="1600" b="0" i="0" u="none" strike="noStrike" kern="1200" noProof="0" dirty="0">
                        <a:effectLst/>
                      </a:endParaRPr>
                    </a:p>
                    <a:p>
                      <a:pPr marL="0" lvl="0" indent="0">
                        <a:buNone/>
                      </a:pPr>
                      <a:endParaRPr lang="en-US" sz="1600" b="0" i="0" u="none" strike="noStrike" kern="1200" noProof="0" dirty="0">
                        <a:effectLst/>
                      </a:endParaRPr>
                    </a:p>
                    <a:p>
                      <a:pPr marL="285750" lvl="0" indent="-285750">
                        <a:buFont typeface="Wingdings" panose="05000000000000000000" pitchFamily="2" charset="2"/>
                        <a:buChar char="§"/>
                      </a:pPr>
                      <a:r>
                        <a:rPr lang="en-US" sz="1600" b="0" i="0" u="none" strike="noStrike" kern="1200" noProof="0" dirty="0">
                          <a:effectLst/>
                        </a:rPr>
                        <a:t>Courses curated by Relias. List created by CCALAC.</a:t>
                      </a: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0" indent="0">
                        <a:buFont typeface="Arial" panose="020B0604020202020204" pitchFamily="34" charse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59</a:t>
            </a:fld>
            <a:endParaRPr lang="en-US" sz="1400" dirty="0">
              <a:solidFill>
                <a:srgbClr val="003C52"/>
              </a:solidFill>
            </a:endParaRPr>
          </a:p>
        </p:txBody>
      </p:sp>
      <p:pic>
        <p:nvPicPr>
          <p:cNvPr id="5" name="Picture 4" descr="A screenshot of a computer&#10;&#10;Description automatically generated">
            <a:extLst>
              <a:ext uri="{FF2B5EF4-FFF2-40B4-BE49-F238E27FC236}">
                <a16:creationId xmlns:a16="http://schemas.microsoft.com/office/drawing/2014/main" id="{D71CFFFA-8A7B-63EB-57D2-8EC334ECC6B1}"/>
              </a:ext>
            </a:extLst>
          </p:cNvPr>
          <p:cNvPicPr>
            <a:picLocks noChangeAspect="1"/>
          </p:cNvPicPr>
          <p:nvPr/>
        </p:nvPicPr>
        <p:blipFill>
          <a:blip r:embed="rId3"/>
          <a:stretch>
            <a:fillRect/>
          </a:stretch>
        </p:blipFill>
        <p:spPr>
          <a:xfrm>
            <a:off x="4770185" y="2100938"/>
            <a:ext cx="3734127" cy="4049308"/>
          </a:xfrm>
          <a:prstGeom prst="rect">
            <a:avLst/>
          </a:prstGeom>
          <a:ln>
            <a:solidFill>
              <a:srgbClr val="000000"/>
            </a:solidFill>
          </a:ln>
        </p:spPr>
      </p:pic>
      <p:pic>
        <p:nvPicPr>
          <p:cNvPr id="9" name="Picture 8">
            <a:hlinkClick r:id="rId4" action="ppaction://hlinksldjump"/>
            <a:extLst>
              <a:ext uri="{FF2B5EF4-FFF2-40B4-BE49-F238E27FC236}">
                <a16:creationId xmlns:a16="http://schemas.microsoft.com/office/drawing/2014/main" id="{13DB8CC0-CDEC-452C-A544-8B81EC36D4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125534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6</a:t>
            </a:fld>
            <a:endParaRPr lang="en-US" sz="1400" dirty="0">
              <a:solidFill>
                <a:srgbClr val="003C52"/>
              </a:solidFill>
            </a:endParaRPr>
          </a:p>
        </p:txBody>
      </p:sp>
      <p:sp>
        <p:nvSpPr>
          <p:cNvPr id="14" name="Title 4">
            <a:extLst>
              <a:ext uri="{FF2B5EF4-FFF2-40B4-BE49-F238E27FC236}">
                <a16:creationId xmlns:a16="http://schemas.microsoft.com/office/drawing/2014/main" id="{C7DF5F84-5212-40FA-B8BC-E9A301327337}"/>
              </a:ext>
            </a:extLst>
          </p:cNvPr>
          <p:cNvSpPr txBox="1">
            <a:spLocks/>
          </p:cNvSpPr>
          <p:nvPr/>
        </p:nvSpPr>
        <p:spPr>
          <a:xfrm>
            <a:off x="2033587" y="654695"/>
            <a:ext cx="5079715" cy="612775"/>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cs typeface="Calibri"/>
              </a:rPr>
              <a:t>Cybersecurity Landscape</a:t>
            </a:r>
            <a:endParaRPr lang="en-US" sz="4000" b="1" dirty="0"/>
          </a:p>
        </p:txBody>
      </p:sp>
      <p:sp>
        <p:nvSpPr>
          <p:cNvPr id="48" name="Content Placeholder 47">
            <a:extLst>
              <a:ext uri="{FF2B5EF4-FFF2-40B4-BE49-F238E27FC236}">
                <a16:creationId xmlns:a16="http://schemas.microsoft.com/office/drawing/2014/main" id="{483DD87A-37D0-E068-FE1E-BBDC81D30598}"/>
              </a:ext>
            </a:extLst>
          </p:cNvPr>
          <p:cNvSpPr>
            <a:spLocks noGrp="1"/>
          </p:cNvSpPr>
          <p:nvPr>
            <p:ph idx="1"/>
          </p:nvPr>
        </p:nvSpPr>
        <p:spPr>
          <a:xfrm>
            <a:off x="457200" y="1989574"/>
            <a:ext cx="8229600" cy="4639770"/>
          </a:xfrm>
        </p:spPr>
        <p:txBody>
          <a:bodyPr vert="horz" lIns="91440" tIns="45720" rIns="91440" bIns="45720" rtlCol="0" anchor="t">
            <a:noAutofit/>
          </a:bodyPr>
          <a:lstStyle/>
          <a:p>
            <a:r>
              <a:rPr lang="en-US" sz="2400" dirty="0">
                <a:cs typeface="Calibri"/>
              </a:rPr>
              <a:t>From January to August 2023, 327 data breaches had been reported to the Department of Health and Human Services (HHS) Office for Civil Rights, which affected over 40 million patients according to </a:t>
            </a:r>
            <a:r>
              <a:rPr lang="en-US" sz="2400" dirty="0">
                <a:cs typeface="Calibri"/>
                <a:hlinkClick r:id="rId2"/>
              </a:rPr>
              <a:t>Becker’s Hospital Review</a:t>
            </a:r>
            <a:r>
              <a:rPr lang="en-US" sz="2400" dirty="0">
                <a:cs typeface="Calibri"/>
              </a:rPr>
              <a:t>. This is an increase of over 104% than the same point in 2022.</a:t>
            </a:r>
          </a:p>
          <a:p>
            <a:pPr marL="0" indent="0">
              <a:buNone/>
            </a:pPr>
            <a:endParaRPr lang="en-US" sz="2400" dirty="0"/>
          </a:p>
          <a:p>
            <a:r>
              <a:rPr lang="en-US" sz="2400" dirty="0">
                <a:ea typeface="+mn-lt"/>
                <a:cs typeface="+mn-lt"/>
              </a:rPr>
              <a:t>Many factors have contributed to these continual and drastic increases in healthcare breaches year-over-year. Most patient records are now accessible online, providing easier access to bad actors than ever before. </a:t>
            </a:r>
            <a:endParaRPr lang="en-US" sz="2400" dirty="0">
              <a:cs typeface="Calibri"/>
            </a:endParaRPr>
          </a:p>
        </p:txBody>
      </p:sp>
      <p:pic>
        <p:nvPicPr>
          <p:cNvPr id="9" name="Picture 8">
            <a:hlinkClick r:id="rId3" action="ppaction://hlinksldjump"/>
            <a:extLst>
              <a:ext uri="{FF2B5EF4-FFF2-40B4-BE49-F238E27FC236}">
                <a16:creationId xmlns:a16="http://schemas.microsoft.com/office/drawing/2014/main" id="{36758848-B433-4774-ACAF-D8EDBF3AEE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913586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60</a:t>
            </a:fld>
            <a:endParaRPr lang="en-US" sz="1400" dirty="0">
              <a:solidFill>
                <a:srgbClr val="003C52"/>
              </a:solidFill>
            </a:endParaRPr>
          </a:p>
        </p:txBody>
      </p:sp>
      <p:graphicFrame>
        <p:nvGraphicFramePr>
          <p:cNvPr id="13" name="Table 13">
            <a:extLst>
              <a:ext uri="{FF2B5EF4-FFF2-40B4-BE49-F238E27FC236}">
                <a16:creationId xmlns:a16="http://schemas.microsoft.com/office/drawing/2014/main" id="{B335E54D-9289-43F0-A504-CA1778CBFA01}"/>
              </a:ext>
            </a:extLst>
          </p:cNvPr>
          <p:cNvGraphicFramePr>
            <a:graphicFrameLocks noGrp="1"/>
          </p:cNvGraphicFramePr>
          <p:nvPr>
            <p:ph idx="1"/>
            <p:extLst>
              <p:ext uri="{D42A27DB-BD31-4B8C-83A1-F6EECF244321}">
                <p14:modId xmlns:p14="http://schemas.microsoft.com/office/powerpoint/2010/main" val="3260533460"/>
              </p:ext>
            </p:extLst>
          </p:nvPr>
        </p:nvGraphicFramePr>
        <p:xfrm>
          <a:off x="457200" y="1267767"/>
          <a:ext cx="8229600" cy="4980633"/>
        </p:xfrm>
        <a:graphic>
          <a:graphicData uri="http://schemas.openxmlformats.org/drawingml/2006/table">
            <a:tbl>
              <a:tblPr firstRow="1" bandRow="1">
                <a:tableStyleId>{5C22544A-7EE6-4342-B048-85BDC9FD1C3A}</a:tableStyleId>
              </a:tblPr>
              <a:tblGrid>
                <a:gridCol w="4087660">
                  <a:extLst>
                    <a:ext uri="{9D8B030D-6E8A-4147-A177-3AD203B41FA5}">
                      <a16:colId xmlns:a16="http://schemas.microsoft.com/office/drawing/2014/main" val="2127115195"/>
                    </a:ext>
                  </a:extLst>
                </a:gridCol>
                <a:gridCol w="4141940">
                  <a:extLst>
                    <a:ext uri="{9D8B030D-6E8A-4147-A177-3AD203B41FA5}">
                      <a16:colId xmlns:a16="http://schemas.microsoft.com/office/drawing/2014/main" val="2518991704"/>
                    </a:ext>
                  </a:extLst>
                </a:gridCol>
              </a:tblGrid>
              <a:tr h="623808">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1634293502"/>
                  </a:ext>
                </a:extLst>
              </a:tr>
              <a:tr h="4356825">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SANS Managing Human Risk Report</a:t>
                      </a:r>
                      <a:endParaRPr lang="en-US" sz="1600" b="1" u="none" dirty="0">
                        <a:effectLst/>
                      </a:endParaRP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This report provides actionable steps and resources to enable organizations to mature their awareness programs and benchmark them against others. </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Provides actionable steps you can take to better manage your organization’s human risk.</a:t>
                      </a: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285750" indent="-285750">
                        <a:buFont typeface="Wingdings" panose="020B0604020202020204" pitchFamily="34" charset="0"/>
                        <a:buChar char="§"/>
                      </a:pPr>
                      <a:r>
                        <a:rPr lang="en-US" sz="1600" b="0" i="0" kern="1200" dirty="0">
                          <a:solidFill>
                            <a:schemeClr val="dk1"/>
                          </a:solidFill>
                          <a:effectLst/>
                          <a:latin typeface="+mn-lt"/>
                          <a:ea typeface="+mn-ea"/>
                          <a:cs typeface="+mn-cs"/>
                        </a:rPr>
                        <a:t>Developed by: SANS</a:t>
                      </a:r>
                    </a:p>
                  </a:txBody>
                  <a:tcPr/>
                </a:tc>
                <a:tc>
                  <a:txBody>
                    <a:bodyPr/>
                    <a:lstStyle/>
                    <a:p>
                      <a:endParaRPr lang="en-US" dirty="0"/>
                    </a:p>
                  </a:txBody>
                  <a:tcPr/>
                </a:tc>
                <a:extLst>
                  <a:ext uri="{0D108BD9-81ED-4DB2-BD59-A6C34878D82A}">
                    <a16:rowId xmlns:a16="http://schemas.microsoft.com/office/drawing/2014/main" val="2727347101"/>
                  </a:ext>
                </a:extLst>
              </a:tr>
            </a:tbl>
          </a:graphicData>
        </a:graphic>
      </p:graphicFrame>
      <p:pic>
        <p:nvPicPr>
          <p:cNvPr id="17" name="Picture 16">
            <a:extLst>
              <a:ext uri="{FF2B5EF4-FFF2-40B4-BE49-F238E27FC236}">
                <a16:creationId xmlns:a16="http://schemas.microsoft.com/office/drawing/2014/main" id="{87EC9C9C-A170-44B7-885C-6DAB8B686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133600"/>
            <a:ext cx="3069667" cy="2052006"/>
          </a:xfrm>
          <a:prstGeom prst="rect">
            <a:avLst/>
          </a:prstGeom>
        </p:spPr>
      </p:pic>
      <p:pic>
        <p:nvPicPr>
          <p:cNvPr id="19" name="Picture 18">
            <a:extLst>
              <a:ext uri="{FF2B5EF4-FFF2-40B4-BE49-F238E27FC236}">
                <a16:creationId xmlns:a16="http://schemas.microsoft.com/office/drawing/2014/main" id="{84539977-9765-43A5-8CF1-2377B9859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968653"/>
            <a:ext cx="3124200" cy="2052006"/>
          </a:xfrm>
          <a:prstGeom prst="rect">
            <a:avLst/>
          </a:prstGeom>
        </p:spPr>
      </p:pic>
      <p:pic>
        <p:nvPicPr>
          <p:cNvPr id="9" name="Picture 8">
            <a:hlinkClick r:id="rId5" action="ppaction://hlinksldjump"/>
            <a:extLst>
              <a:ext uri="{FF2B5EF4-FFF2-40B4-BE49-F238E27FC236}">
                <a16:creationId xmlns:a16="http://schemas.microsoft.com/office/drawing/2014/main" id="{19EF72A9-CDBD-4AB3-B844-73B0B9A80E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8839385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3015242842"/>
              </p:ext>
            </p:extLst>
          </p:nvPr>
        </p:nvGraphicFramePr>
        <p:xfrm>
          <a:off x="457200" y="1243147"/>
          <a:ext cx="8229600" cy="5011603"/>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555848">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455755">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Sharing Cyber Event Information Fact Sheet</a:t>
                      </a:r>
                      <a:endParaRPr lang="en-US" sz="1600" b="1" u="none" dirty="0">
                        <a:effectLst/>
                      </a:endParaRP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a:t>
                      </a:r>
                      <a:r>
                        <a:rPr lang="en-US" sz="1600" b="0" i="0" u="none" strike="noStrike" kern="1200" noProof="0" dirty="0">
                          <a:effectLst/>
                        </a:rPr>
                        <a:t>This document helps with facilitating and encouraging cybersecurity information sharing among various organizations to improve national defense and strengthen the cybersecurity of critical infrastructure. It specifically focuses on the Cyber Incident Reporting for Critical Infrastructure Act (CIRCIA) of 2022 and the role of CISA in implementing its requirements. </a:t>
                      </a:r>
                    </a:p>
                    <a:p>
                      <a:pPr marL="285750" lvl="0" indent="-285750">
                        <a:buFont typeface="Wingdings" panose="05000000000000000000" pitchFamily="2" charset="2"/>
                        <a:buChar char="Ø"/>
                      </a:pPr>
                      <a:endParaRPr lang="en-US" sz="1600" b="0" i="0" u="none" strike="noStrike" kern="1200" noProof="0" dirty="0">
                        <a:effectLst/>
                      </a:endParaRPr>
                    </a:p>
                    <a:p>
                      <a:pPr marL="0" lvl="0" indent="0">
                        <a:buFont typeface="Wingdings" panose="05000000000000000000" pitchFamily="2" charset="2"/>
                        <a:buNone/>
                      </a:pPr>
                      <a:endParaRPr lang="en-US" sz="1600" b="0" i="0" u="none" strike="noStrike" kern="1200" noProof="0" dirty="0">
                        <a:effectLst/>
                      </a:endParaRPr>
                    </a:p>
                    <a:p>
                      <a:pPr marL="285750" lvl="0" indent="-285750">
                        <a:buFont typeface="Wingdings" panose="05000000000000000000" pitchFamily="2" charset="2"/>
                        <a:buChar char="§"/>
                      </a:pPr>
                      <a:r>
                        <a:rPr lang="en-US" sz="1600" b="0" i="0" u="none" strike="noStrike" kern="1200" noProof="0" dirty="0">
                          <a:effectLst/>
                        </a:rPr>
                        <a:t>Developed by: CISA </a:t>
                      </a: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61</a:t>
            </a:fld>
            <a:endParaRPr lang="en-US" sz="1400" dirty="0">
              <a:solidFill>
                <a:srgbClr val="003C52"/>
              </a:solidFill>
            </a:endParaRPr>
          </a:p>
        </p:txBody>
      </p:sp>
      <p:pic>
        <p:nvPicPr>
          <p:cNvPr id="3" name="Picture 2" descr="A blue and white document with text&#10;&#10;Description automatically generated">
            <a:extLst>
              <a:ext uri="{FF2B5EF4-FFF2-40B4-BE49-F238E27FC236}">
                <a16:creationId xmlns:a16="http://schemas.microsoft.com/office/drawing/2014/main" id="{E7FBC00B-DC0C-7D93-C345-7CA3A203C9D0}"/>
              </a:ext>
            </a:extLst>
          </p:cNvPr>
          <p:cNvPicPr>
            <a:picLocks noChangeAspect="1"/>
          </p:cNvPicPr>
          <p:nvPr/>
        </p:nvPicPr>
        <p:blipFill>
          <a:blip r:embed="rId3"/>
          <a:stretch>
            <a:fillRect/>
          </a:stretch>
        </p:blipFill>
        <p:spPr>
          <a:xfrm>
            <a:off x="5144477" y="2169300"/>
            <a:ext cx="2909276" cy="3730782"/>
          </a:xfrm>
          <a:prstGeom prst="rect">
            <a:avLst/>
          </a:prstGeom>
        </p:spPr>
      </p:pic>
      <p:pic>
        <p:nvPicPr>
          <p:cNvPr id="9" name="Picture 8">
            <a:hlinkClick r:id="rId4" action="ppaction://hlinksldjump"/>
            <a:extLst>
              <a:ext uri="{FF2B5EF4-FFF2-40B4-BE49-F238E27FC236}">
                <a16:creationId xmlns:a16="http://schemas.microsoft.com/office/drawing/2014/main" id="{BEB9BE1F-3921-455D-BCC6-4ED7631388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199741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972359913"/>
              </p:ext>
            </p:extLst>
          </p:nvPr>
        </p:nvGraphicFramePr>
        <p:xfrm>
          <a:off x="457200" y="1243147"/>
          <a:ext cx="8229600" cy="489865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39349">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259306">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Social Engineering Red Flags</a:t>
                      </a:r>
                      <a:endParaRPr lang="en-US" sz="1600" b="1" u="none" dirty="0">
                        <a:effectLst/>
                      </a:endParaRP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a:t>
                      </a:r>
                      <a:r>
                        <a:rPr lang="en-US" sz="1600" b="0" i="0" u="none" strike="noStrike" kern="1200" noProof="0" dirty="0">
                          <a:effectLst/>
                        </a:rPr>
                        <a:t>This infographic covers the components of social engineering red flags to look for when receiving an email.  </a:t>
                      </a:r>
                    </a:p>
                    <a:p>
                      <a:pPr marL="285750" lvl="0" indent="-285750">
                        <a:buFont typeface="Wingdings" panose="05000000000000000000" pitchFamily="2" charset="2"/>
                        <a:buChar char="Ø"/>
                      </a:pPr>
                      <a:endParaRPr lang="en-US" sz="1600" b="0" i="0" u="none" strike="noStrike" kern="1200" noProof="0" dirty="0">
                        <a:effectLst/>
                      </a:endParaRPr>
                    </a:p>
                    <a:p>
                      <a:pPr marL="0" lvl="0" indent="0">
                        <a:buFont typeface="Wingdings" panose="05000000000000000000" pitchFamily="2" charset="2"/>
                        <a:buNone/>
                      </a:pPr>
                      <a:endParaRPr lang="en-US" sz="1600" b="0" i="0" u="none" strike="noStrike" kern="1200" noProof="0" dirty="0">
                        <a:effectLst/>
                      </a:endParaRPr>
                    </a:p>
                    <a:p>
                      <a:pPr marL="285750" lvl="0" indent="-285750">
                        <a:buFont typeface="Wingdings" panose="05000000000000000000" pitchFamily="2" charset="2"/>
                        <a:buChar char="§"/>
                      </a:pPr>
                      <a:r>
                        <a:rPr lang="en-US" sz="1600" b="0" i="0" u="none" strike="noStrike" kern="1200" noProof="0" dirty="0">
                          <a:effectLst/>
                        </a:rPr>
                        <a:t>Developed by: KnowBe4</a:t>
                      </a:r>
                    </a:p>
                    <a:p>
                      <a:pPr marL="0" inden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0" indent="0">
                        <a:buFont typeface="Arial" panose="020B0604020202020204" pitchFamily="34" charse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62</a:t>
            </a:fld>
            <a:endParaRPr lang="en-US" sz="1400" dirty="0">
              <a:solidFill>
                <a:srgbClr val="003C52"/>
              </a:solidFill>
            </a:endParaRPr>
          </a:p>
        </p:txBody>
      </p:sp>
      <p:pic>
        <p:nvPicPr>
          <p:cNvPr id="3" name="Picture 2" descr="A computer screen with text and images&#10;&#10;Description automatically generated">
            <a:extLst>
              <a:ext uri="{FF2B5EF4-FFF2-40B4-BE49-F238E27FC236}">
                <a16:creationId xmlns:a16="http://schemas.microsoft.com/office/drawing/2014/main" id="{4632D548-66C4-3E94-BDC4-4B07335D12D8}"/>
              </a:ext>
            </a:extLst>
          </p:cNvPr>
          <p:cNvPicPr>
            <a:picLocks noChangeAspect="1"/>
          </p:cNvPicPr>
          <p:nvPr/>
        </p:nvPicPr>
        <p:blipFill>
          <a:blip r:embed="rId3"/>
          <a:stretch>
            <a:fillRect/>
          </a:stretch>
        </p:blipFill>
        <p:spPr>
          <a:xfrm>
            <a:off x="4734085" y="2296123"/>
            <a:ext cx="3778738" cy="2908845"/>
          </a:xfrm>
          <a:prstGeom prst="rect">
            <a:avLst/>
          </a:prstGeom>
        </p:spPr>
      </p:pic>
      <p:pic>
        <p:nvPicPr>
          <p:cNvPr id="9" name="Picture 8">
            <a:hlinkClick r:id="rId4" action="ppaction://hlinksldjump"/>
            <a:extLst>
              <a:ext uri="{FF2B5EF4-FFF2-40B4-BE49-F238E27FC236}">
                <a16:creationId xmlns:a16="http://schemas.microsoft.com/office/drawing/2014/main" id="{1695E0C9-EC2A-4014-B022-A10418F47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8957426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054536461"/>
              </p:ext>
            </p:extLst>
          </p:nvPr>
        </p:nvGraphicFramePr>
        <p:xfrm>
          <a:off x="457200" y="1288414"/>
          <a:ext cx="8229600" cy="502347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98451">
                <a:tc>
                  <a:txBody>
                    <a:bodyPr/>
                    <a:lstStyle/>
                    <a:p>
                      <a:pPr algn="ctr"/>
                      <a:r>
                        <a:rPr lang="en-US" sz="1800" dirty="0"/>
                        <a:t>CSTK</a:t>
                      </a:r>
                      <a:r>
                        <a:rPr lang="en-US" dirty="0"/>
                        <a:t> </a:t>
                      </a:r>
                    </a:p>
                  </a:txBody>
                  <a:tcPr anchor="ctr"/>
                </a:tc>
                <a:tc>
                  <a:txBody>
                    <a:bodyPr/>
                    <a:lstStyle/>
                    <a:p>
                      <a:pPr algn="ctr"/>
                      <a:r>
                        <a:rPr lang="en-US" sz="2000" dirty="0"/>
                        <a:t>Resources</a:t>
                      </a:r>
                    </a:p>
                  </a:txBody>
                  <a:tcPr anchor="ctr"/>
                </a:tc>
                <a:extLst>
                  <a:ext uri="{0D108BD9-81ED-4DB2-BD59-A6C34878D82A}">
                    <a16:rowId xmlns:a16="http://schemas.microsoft.com/office/drawing/2014/main" val="2648335325"/>
                  </a:ext>
                </a:extLst>
              </a:tr>
              <a:tr h="4325028">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Strengthening Cyber Posture </a:t>
                      </a:r>
                    </a:p>
                    <a:p>
                      <a:pPr marL="0" indent="0" algn="l">
                        <a:buFont typeface="Arial" panose="020B0604020202020204" pitchFamily="34" charset="0"/>
                        <a:buNone/>
                      </a:pPr>
                      <a:r>
                        <a:rPr lang="en-US" sz="1600" b="1" u="none" dirty="0">
                          <a:effectLst/>
                          <a:hlinkClick r:id="rId2"/>
                        </a:rPr>
                        <a:t>in the Health Sector</a:t>
                      </a:r>
                      <a:r>
                        <a:rPr lang="en-US" sz="1600" b="1" u="none" dirty="0">
                          <a:effectLst/>
                        </a:rPr>
                        <a:t> </a:t>
                      </a: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This presentation provides steps to achieve strong cyber posture, such as conducting security assessments and implementing best practices.</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Highlights the impact of cyber incidents on the healthcare sector and need for vigilance.</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Emphasizes the protection of patient data and providing resources to monitor and manage risks.</a:t>
                      </a:r>
                    </a:p>
                    <a:p>
                      <a:pPr marL="285750" indent="-285750">
                        <a:buFont typeface="Arial" panose="020B0604020202020204" pitchFamily="34" charset="0"/>
                        <a:buChar char="•"/>
                      </a:pPr>
                      <a:endParaRPr lang="en-US" sz="1600" b="0" i="0" kern="1200" dirty="0">
                        <a:solidFill>
                          <a:schemeClr val="dk1"/>
                        </a:solidFill>
                        <a:effectLst/>
                        <a:latin typeface="+mn-lt"/>
                        <a:ea typeface="+mn-ea"/>
                        <a:cs typeface="+mn-cs"/>
                      </a:endParaRP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285750" indent="-285750">
                        <a:buFont typeface="Wingdings" panose="020B0604020202020204" pitchFamily="34" charset="0"/>
                        <a:buChar char="§"/>
                      </a:pPr>
                      <a:r>
                        <a:rPr lang="en-US" sz="1600" b="0" i="0" kern="1200" dirty="0">
                          <a:solidFill>
                            <a:schemeClr val="dk1"/>
                          </a:solidFill>
                          <a:effectLst/>
                          <a:latin typeface="+mn-lt"/>
                          <a:ea typeface="+mn-ea"/>
                          <a:cs typeface="+mn-cs"/>
                        </a:rPr>
                        <a:t>Developed by: Health Sector Cybersecurity Coordination Center (HC3) </a:t>
                      </a: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63</a:t>
            </a:fld>
            <a:endParaRPr lang="en-US" sz="1400" dirty="0">
              <a:solidFill>
                <a:srgbClr val="003C52"/>
              </a:solidFill>
            </a:endParaRPr>
          </a:p>
        </p:txBody>
      </p:sp>
      <p:pic>
        <p:nvPicPr>
          <p:cNvPr id="14" name="Picture 13">
            <a:extLst>
              <a:ext uri="{FF2B5EF4-FFF2-40B4-BE49-F238E27FC236}">
                <a16:creationId xmlns:a16="http://schemas.microsoft.com/office/drawing/2014/main" id="{D2A27032-2BB8-4358-B8B5-85B59F0FA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1" y="2192234"/>
            <a:ext cx="3429000" cy="1913860"/>
          </a:xfrm>
          <a:prstGeom prst="rect">
            <a:avLst/>
          </a:prstGeom>
        </p:spPr>
      </p:pic>
      <p:pic>
        <p:nvPicPr>
          <p:cNvPr id="16" name="Picture 15">
            <a:extLst>
              <a:ext uri="{FF2B5EF4-FFF2-40B4-BE49-F238E27FC236}">
                <a16:creationId xmlns:a16="http://schemas.microsoft.com/office/drawing/2014/main" id="{C06AC835-F277-4316-9943-F67CA907A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4236268"/>
            <a:ext cx="3428999" cy="1957341"/>
          </a:xfrm>
          <a:prstGeom prst="rect">
            <a:avLst/>
          </a:prstGeom>
        </p:spPr>
      </p:pic>
      <p:pic>
        <p:nvPicPr>
          <p:cNvPr id="9" name="Picture 8">
            <a:hlinkClick r:id="rId5" action="ppaction://hlinksldjump"/>
            <a:extLst>
              <a:ext uri="{FF2B5EF4-FFF2-40B4-BE49-F238E27FC236}">
                <a16:creationId xmlns:a16="http://schemas.microsoft.com/office/drawing/2014/main" id="{8B783797-1138-4748-B076-7312FCD083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010944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434061686"/>
              </p:ext>
            </p:extLst>
          </p:nvPr>
        </p:nvGraphicFramePr>
        <p:xfrm>
          <a:off x="457200" y="1243147"/>
          <a:ext cx="8229600" cy="501023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19545">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390685">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The Essential Security Checklist</a:t>
                      </a:r>
                      <a:endParaRPr lang="en-US" sz="1600" b="1" u="none" dirty="0">
                        <a:effectLst/>
                      </a:endParaRP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a:t>
                      </a:r>
                      <a:r>
                        <a:rPr lang="en-US" sz="1600" b="0" i="0" u="none" strike="noStrike" kern="1200" noProof="0" dirty="0">
                          <a:effectLst/>
                        </a:rPr>
                        <a:t>This worksheet will help you map your personal digital assets and see where you stand in terms of cybersecurity. Answer the following questions and find useful information security tips at the bottom. </a:t>
                      </a:r>
                    </a:p>
                    <a:p>
                      <a:pPr marL="0" lvl="0" indent="0">
                        <a:buFont typeface="Wingdings" panose="05000000000000000000" pitchFamily="2" charset="2"/>
                        <a:buNone/>
                      </a:pPr>
                      <a:endParaRPr lang="en-US" sz="1600" b="0" i="0" u="none" strike="noStrike" kern="1200" noProof="0" dirty="0">
                        <a:effectLst/>
                      </a:endParaRPr>
                    </a:p>
                    <a:p>
                      <a:pPr marL="0" lvl="0" indent="0">
                        <a:buFont typeface="Wingdings" panose="05000000000000000000" pitchFamily="2" charset="2"/>
                        <a:buNone/>
                      </a:pPr>
                      <a:endParaRPr lang="en-US" sz="1600" b="0" i="0" u="none" strike="noStrike" kern="1200" noProof="0" dirty="0">
                        <a:effectLst/>
                      </a:endParaRPr>
                    </a:p>
                    <a:p>
                      <a:pPr marL="285750" lvl="0" indent="-285750">
                        <a:buFont typeface="Wingdings" panose="05000000000000000000" pitchFamily="2" charset="2"/>
                        <a:buChar char="§"/>
                      </a:pPr>
                      <a:r>
                        <a:rPr lang="en-US" sz="1600" b="0" i="0" u="none" strike="noStrike" kern="1200" noProof="0" dirty="0">
                          <a:effectLst/>
                        </a:rPr>
                        <a:t>Developed by: Heimdal</a:t>
                      </a:r>
                    </a:p>
                    <a:p>
                      <a:pPr marL="0" inden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0" indent="0">
                        <a:buFont typeface="Arial" panose="020B0604020202020204" pitchFamily="34" charse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64</a:t>
            </a:fld>
            <a:endParaRPr lang="en-US" sz="1400" dirty="0">
              <a:solidFill>
                <a:srgbClr val="003C52"/>
              </a:solidFill>
            </a:endParaRPr>
          </a:p>
        </p:txBody>
      </p:sp>
      <p:pic>
        <p:nvPicPr>
          <p:cNvPr id="3" name="Picture 2" descr="A screenshot of a computer&#10;&#10;Description automatically generated">
            <a:extLst>
              <a:ext uri="{FF2B5EF4-FFF2-40B4-BE49-F238E27FC236}">
                <a16:creationId xmlns:a16="http://schemas.microsoft.com/office/drawing/2014/main" id="{08FEB280-96FC-45F5-E895-67A10E376577}"/>
              </a:ext>
            </a:extLst>
          </p:cNvPr>
          <p:cNvPicPr>
            <a:picLocks noChangeAspect="1"/>
          </p:cNvPicPr>
          <p:nvPr/>
        </p:nvPicPr>
        <p:blipFill>
          <a:blip r:embed="rId3"/>
          <a:stretch>
            <a:fillRect/>
          </a:stretch>
        </p:blipFill>
        <p:spPr>
          <a:xfrm>
            <a:off x="5247393" y="2000430"/>
            <a:ext cx="2821689" cy="3992501"/>
          </a:xfrm>
          <a:prstGeom prst="rect">
            <a:avLst/>
          </a:prstGeom>
        </p:spPr>
      </p:pic>
      <p:pic>
        <p:nvPicPr>
          <p:cNvPr id="9" name="Picture 8">
            <a:hlinkClick r:id="rId4" action="ppaction://hlinksldjump"/>
            <a:extLst>
              <a:ext uri="{FF2B5EF4-FFF2-40B4-BE49-F238E27FC236}">
                <a16:creationId xmlns:a16="http://schemas.microsoft.com/office/drawing/2014/main" id="{6C895833-F039-43C2-98BA-11D5E2D822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4119487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352596054"/>
              </p:ext>
            </p:extLst>
          </p:nvPr>
        </p:nvGraphicFramePr>
        <p:xfrm>
          <a:off x="460592" y="1243147"/>
          <a:ext cx="8229600" cy="512760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93656">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433952">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What is Clinical Zero Trust?</a:t>
                      </a:r>
                      <a:r>
                        <a:rPr lang="en-US" sz="1600" b="1" u="none" dirty="0">
                          <a:effectLst/>
                        </a:rPr>
                        <a:t> </a:t>
                      </a: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This guide covers Zero Trust applied to healthcare settings and Clinical Zero Trust (CZT), which protects physical workflows instead of just devices and data.</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Reviews CZT’s five phases: identification, mapping, engineering, monitoring, and automation.</a:t>
                      </a: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285750" indent="-285750">
                        <a:buFont typeface="Wingdings" panose="020B0604020202020204" pitchFamily="34" charset="0"/>
                        <a:buChar char="§"/>
                      </a:pPr>
                      <a:r>
                        <a:rPr lang="en-US" sz="1600" b="0" i="0" kern="1200" dirty="0">
                          <a:solidFill>
                            <a:schemeClr val="dk1"/>
                          </a:solidFill>
                          <a:effectLst/>
                          <a:latin typeface="+mn-lt"/>
                          <a:ea typeface="+mn-ea"/>
                          <a:cs typeface="+mn-cs"/>
                        </a:rPr>
                        <a:t>Developed by: Medigate</a:t>
                      </a:r>
                    </a:p>
                    <a:p>
                      <a:pPr marL="0" inden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0" indent="0">
                        <a:buFont typeface="Arial" panose="020B0604020202020204" pitchFamily="34" charse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65</a:t>
            </a:fld>
            <a:endParaRPr lang="en-US" sz="1400" dirty="0">
              <a:solidFill>
                <a:srgbClr val="003C52"/>
              </a:solidFill>
            </a:endParaRPr>
          </a:p>
        </p:txBody>
      </p:sp>
      <p:pic>
        <p:nvPicPr>
          <p:cNvPr id="12" name="Picture 11">
            <a:extLst>
              <a:ext uri="{FF2B5EF4-FFF2-40B4-BE49-F238E27FC236}">
                <a16:creationId xmlns:a16="http://schemas.microsoft.com/office/drawing/2014/main" id="{1D5041A6-EE7C-4BE1-AE89-FB0B165EB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110" y="2199456"/>
            <a:ext cx="2790174" cy="3891716"/>
          </a:xfrm>
          <a:prstGeom prst="rect">
            <a:avLst/>
          </a:prstGeom>
        </p:spPr>
      </p:pic>
      <p:pic>
        <p:nvPicPr>
          <p:cNvPr id="9" name="Picture 8">
            <a:hlinkClick r:id="rId4" action="ppaction://hlinksldjump"/>
            <a:extLst>
              <a:ext uri="{FF2B5EF4-FFF2-40B4-BE49-F238E27FC236}">
                <a16:creationId xmlns:a16="http://schemas.microsoft.com/office/drawing/2014/main" id="{41689CF6-D36F-462D-9CF3-F71A70FA74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995753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5" name="Title 4">
            <a:extLst>
              <a:ext uri="{FF2B5EF4-FFF2-40B4-BE49-F238E27FC236}">
                <a16:creationId xmlns:a16="http://schemas.microsoft.com/office/drawing/2014/main" id="{E7D8B496-E7F9-41D6-B777-1B3F78396C67}"/>
              </a:ext>
            </a:extLst>
          </p:cNvPr>
          <p:cNvSpPr>
            <a:spLocks noGrp="1"/>
          </p:cNvSpPr>
          <p:nvPr>
            <p:ph type="title"/>
          </p:nvPr>
        </p:nvSpPr>
        <p:spPr>
          <a:xfrm>
            <a:off x="722313" y="4406900"/>
            <a:ext cx="7772400" cy="1362075"/>
          </a:xfrm>
        </p:spPr>
        <p:txBody>
          <a:bodyPr>
            <a:normAutofit/>
          </a:bodyPr>
          <a:lstStyle/>
          <a:p>
            <a:r>
              <a:rPr lang="en-US" sz="3200" cap="none" dirty="0"/>
              <a:t>Other Toolkits and Guides</a:t>
            </a:r>
            <a:endParaRPr lang="en-US" sz="2000" b="0" dirty="0"/>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66</a:t>
            </a:fld>
            <a:endParaRPr lang="en-US" sz="1400" dirty="0">
              <a:solidFill>
                <a:srgbClr val="003C52"/>
              </a:solidFill>
            </a:endParaRPr>
          </a:p>
        </p:txBody>
      </p:sp>
      <p:pic>
        <p:nvPicPr>
          <p:cNvPr id="10" name="Picture 9">
            <a:extLst>
              <a:ext uri="{FF2B5EF4-FFF2-40B4-BE49-F238E27FC236}">
                <a16:creationId xmlns:a16="http://schemas.microsoft.com/office/drawing/2014/main" id="{DCE3A1AB-4D5A-4E71-97DA-3A135C423C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512771"/>
            <a:ext cx="7772400" cy="2782020"/>
          </a:xfrm>
          <a:prstGeom prst="rect">
            <a:avLst/>
          </a:prstGeom>
        </p:spPr>
      </p:pic>
      <p:sp>
        <p:nvSpPr>
          <p:cNvPr id="12" name="TextBox 11">
            <a:extLst>
              <a:ext uri="{FF2B5EF4-FFF2-40B4-BE49-F238E27FC236}">
                <a16:creationId xmlns:a16="http://schemas.microsoft.com/office/drawing/2014/main" id="{D289764B-A27D-4089-BD17-7032F3071F69}"/>
              </a:ext>
            </a:extLst>
          </p:cNvPr>
          <p:cNvSpPr txBox="1"/>
          <p:nvPr/>
        </p:nvSpPr>
        <p:spPr>
          <a:xfrm>
            <a:off x="722313" y="4956295"/>
            <a:ext cx="7348871" cy="646331"/>
          </a:xfrm>
          <a:prstGeom prst="rect">
            <a:avLst/>
          </a:prstGeom>
          <a:noFill/>
        </p:spPr>
        <p:txBody>
          <a:bodyPr wrap="none" lIns="91440" tIns="45720" rIns="91440" bIns="45720" rtlCol="0" anchor="t">
            <a:spAutoFit/>
          </a:bodyPr>
          <a:lstStyle/>
          <a:p>
            <a:r>
              <a:rPr lang="en-US" i="1" dirty="0">
                <a:solidFill>
                  <a:srgbClr val="000000"/>
                </a:solidFill>
                <a:cs typeface="Calibri"/>
              </a:rPr>
              <a:t>Includes a list of complimentary toolkits and guides that will help strengthen </a:t>
            </a:r>
            <a:endParaRPr lang="en-US" dirty="0">
              <a:solidFill>
                <a:srgbClr val="003C52"/>
              </a:solidFill>
              <a:cs typeface="Calibri"/>
            </a:endParaRPr>
          </a:p>
          <a:p>
            <a:r>
              <a:rPr lang="en-US" i="1" dirty="0">
                <a:solidFill>
                  <a:srgbClr val="000000"/>
                </a:solidFill>
                <a:cs typeface="Calibri"/>
              </a:rPr>
              <a:t>an organization's cybersecurity posture. </a:t>
            </a:r>
            <a:endParaRPr lang="en-US" dirty="0">
              <a:cs typeface="Calibri"/>
            </a:endParaRPr>
          </a:p>
        </p:txBody>
      </p:sp>
      <p:sp>
        <p:nvSpPr>
          <p:cNvPr id="9" name="TextBox 8">
            <a:extLst>
              <a:ext uri="{FF2B5EF4-FFF2-40B4-BE49-F238E27FC236}">
                <a16:creationId xmlns:a16="http://schemas.microsoft.com/office/drawing/2014/main" id="{46553A6A-0E18-12F6-F41C-DE6495C00A3F}"/>
              </a:ext>
            </a:extLst>
          </p:cNvPr>
          <p:cNvSpPr txBox="1"/>
          <p:nvPr/>
        </p:nvSpPr>
        <p:spPr>
          <a:xfrm>
            <a:off x="6610351" y="609600"/>
            <a:ext cx="2348753" cy="369332"/>
          </a:xfrm>
          <a:prstGeom prst="rect">
            <a:avLst/>
          </a:prstGeom>
          <a:noFill/>
        </p:spPr>
        <p:txBody>
          <a:bodyPr wrap="square" rtlCol="0">
            <a:spAutoFit/>
          </a:bodyPr>
          <a:lstStyle/>
          <a:p>
            <a:r>
              <a:rPr lang="en-US" b="1" dirty="0">
                <a:hlinkClick r:id="rId3" action="ppaction://hlinksldjump"/>
              </a:rPr>
              <a:t>Table of Contents</a:t>
            </a:r>
            <a:endParaRPr lang="en-US" b="1" dirty="0"/>
          </a:p>
        </p:txBody>
      </p:sp>
      <p:pic>
        <p:nvPicPr>
          <p:cNvPr id="11" name="Picture 10">
            <a:hlinkClick r:id="rId3" action="ppaction://hlinksldjump"/>
            <a:extLst>
              <a:ext uri="{FF2B5EF4-FFF2-40B4-BE49-F238E27FC236}">
                <a16:creationId xmlns:a16="http://schemas.microsoft.com/office/drawing/2014/main" id="{4C740178-3EF6-4EF9-9052-51C51C28C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781169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124398315"/>
              </p:ext>
            </p:extLst>
          </p:nvPr>
        </p:nvGraphicFramePr>
        <p:xfrm>
          <a:off x="457200" y="1243147"/>
          <a:ext cx="8229600" cy="504939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71462">
                <a:tc>
                  <a:txBody>
                    <a:bodyPr/>
                    <a:lstStyle/>
                    <a:p>
                      <a:pPr algn="ctr"/>
                      <a:r>
                        <a:rPr lang="en-US" sz="1800" dirty="0"/>
                        <a:t>CSTK</a:t>
                      </a:r>
                    </a:p>
                  </a:txBody>
                  <a:tcPr anchor="ctr"/>
                </a:tc>
                <a:tc>
                  <a:txBody>
                    <a:bodyPr/>
                    <a:lstStyle/>
                    <a:p>
                      <a:pPr algn="ctr"/>
                      <a:r>
                        <a:rPr lang="en-US" sz="1800" dirty="0"/>
                        <a:t>Resources</a:t>
                      </a:r>
                    </a:p>
                  </a:txBody>
                  <a:tcPr anchor="ctr"/>
                </a:tc>
                <a:extLst>
                  <a:ext uri="{0D108BD9-81ED-4DB2-BD59-A6C34878D82A}">
                    <a16:rowId xmlns:a16="http://schemas.microsoft.com/office/drawing/2014/main" val="2648335325"/>
                  </a:ext>
                </a:extLst>
              </a:tr>
              <a:tr h="4377937">
                <a:tc>
                  <a:txBody>
                    <a:bodyPr/>
                    <a:lstStyle/>
                    <a:p>
                      <a:pPr marL="0" indent="0" algn="l">
                        <a:buFont typeface="Arial" panose="020B0604020202020204" pitchFamily="34" charset="0"/>
                        <a:buNone/>
                      </a:pPr>
                      <a:r>
                        <a:rPr lang="en-US" sz="1600" b="1" u="sng" dirty="0">
                          <a:effectLst/>
                        </a:rPr>
                        <a:t>Resource</a:t>
                      </a:r>
                      <a:r>
                        <a:rPr lang="en-US" sz="1600" b="1" u="none" dirty="0">
                          <a:effectLst/>
                        </a:rPr>
                        <a:t>: </a:t>
                      </a:r>
                      <a:r>
                        <a:rPr lang="en-US" sz="1600" b="1" u="none" dirty="0">
                          <a:effectLst/>
                          <a:hlinkClick r:id="rId2"/>
                        </a:rPr>
                        <a:t>CEO Fraud Prevention Manual</a:t>
                      </a:r>
                      <a:endParaRPr lang="en-US" sz="1600" dirty="0"/>
                    </a:p>
                    <a:p>
                      <a:pPr marL="285750" indent="-285750">
                        <a:buFont typeface="Wingdings" panose="05000000000000000000" pitchFamily="2" charset="2"/>
                        <a:buChar char="Ø"/>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a:t>
                      </a:r>
                      <a:r>
                        <a:rPr lang="en-US" sz="1600" b="0" i="0" u="none" strike="noStrike" kern="1200" noProof="0" dirty="0">
                          <a:effectLst/>
                        </a:rPr>
                        <a:t>This manual gives an overview of what CEO fraud is and how organizations are compromised, as well as best practices on prevention, resolution, and restitution. There are two checklists included at the end to help with response and prevention of CEO fraud.</a:t>
                      </a:r>
                    </a:p>
                    <a:p>
                      <a:pPr marL="285750" indent="-285750">
                        <a:buFont typeface="Wingdings" panose="05000000000000000000" pitchFamily="2" charset="2"/>
                        <a:buChar char="Ø"/>
                      </a:pPr>
                      <a:endParaRPr lang="en-US" sz="1600" b="0" i="0" u="none" strike="noStrike" kern="1200" noProof="0" dirty="0">
                        <a:effectLst/>
                      </a:endParaRPr>
                    </a:p>
                    <a:p>
                      <a:pPr marL="0" indent="0">
                        <a:buFont typeface="Wingdings" panose="05000000000000000000" pitchFamily="2" charset="2"/>
                        <a:buNone/>
                      </a:pPr>
                      <a:endParaRPr lang="en-US" sz="1600" b="0" i="0" u="none" strike="noStrike" kern="1200" noProof="0" dirty="0">
                        <a:effectLst/>
                      </a:endParaRPr>
                    </a:p>
                    <a:p>
                      <a:pPr marL="285750" lvl="0" indent="-285750">
                        <a:buFont typeface="Wingdings" panose="05000000000000000000" pitchFamily="2" charset="2"/>
                        <a:buChar char="§"/>
                      </a:pPr>
                      <a:r>
                        <a:rPr lang="en-US" sz="1600" b="0" i="0" u="none" strike="noStrike" kern="1200" noProof="0" dirty="0">
                          <a:effectLst/>
                        </a:rPr>
                        <a:t>Developed by: KnowBe4 </a:t>
                      </a:r>
                    </a:p>
                    <a:p>
                      <a:pPr marL="0" inden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p>
                      <a:pPr marL="0" indent="0">
                        <a:buFont typeface="Arial" panose="020B0604020202020204" pitchFamily="34" charset="0"/>
                        <a:buNone/>
                      </a:pPr>
                      <a:endParaRPr lang="en-US" sz="1700" b="0" i="0" kern="1200" dirty="0">
                        <a:solidFill>
                          <a:schemeClr val="dk1"/>
                        </a:solidFill>
                        <a:effectLst/>
                        <a:latin typeface="+mn-lt"/>
                        <a:ea typeface="+mn-ea"/>
                        <a:cs typeface="+mn-cs"/>
                      </a:endParaRPr>
                    </a:p>
                    <a:p>
                      <a:pPr marL="285750" indent="-285750">
                        <a:buFont typeface="Arial" panose="020B0604020202020204" pitchFamily="34" charset="0"/>
                        <a:buChar char="•"/>
                      </a:pPr>
                      <a:endParaRPr lang="en-US" sz="17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67</a:t>
            </a:fld>
            <a:endParaRPr lang="en-US" sz="1400" dirty="0">
              <a:solidFill>
                <a:srgbClr val="003C52"/>
              </a:solidFill>
            </a:endParaRPr>
          </a:p>
        </p:txBody>
      </p:sp>
      <p:pic>
        <p:nvPicPr>
          <p:cNvPr id="9" name="Picture 8">
            <a:hlinkClick r:id="rId3" action="ppaction://hlinksldjump"/>
            <a:extLst>
              <a:ext uri="{FF2B5EF4-FFF2-40B4-BE49-F238E27FC236}">
                <a16:creationId xmlns:a16="http://schemas.microsoft.com/office/drawing/2014/main" id="{FE3334AE-D800-47A6-8343-C35FFF106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pic>
        <p:nvPicPr>
          <p:cNvPr id="4" name="Picture 3">
            <a:extLst>
              <a:ext uri="{FF2B5EF4-FFF2-40B4-BE49-F238E27FC236}">
                <a16:creationId xmlns:a16="http://schemas.microsoft.com/office/drawing/2014/main" id="{77DAB416-68E6-42B4-9477-18C9E099876D}"/>
              </a:ext>
            </a:extLst>
          </p:cNvPr>
          <p:cNvPicPr>
            <a:picLocks noChangeAspect="1"/>
          </p:cNvPicPr>
          <p:nvPr/>
        </p:nvPicPr>
        <p:blipFill>
          <a:blip r:embed="rId5"/>
          <a:stretch>
            <a:fillRect/>
          </a:stretch>
        </p:blipFill>
        <p:spPr>
          <a:xfrm>
            <a:off x="4620128" y="1964543"/>
            <a:ext cx="2568432" cy="2283894"/>
          </a:xfrm>
          <a:prstGeom prst="rect">
            <a:avLst/>
          </a:prstGeom>
        </p:spPr>
      </p:pic>
      <p:pic>
        <p:nvPicPr>
          <p:cNvPr id="11" name="Picture 10">
            <a:extLst>
              <a:ext uri="{FF2B5EF4-FFF2-40B4-BE49-F238E27FC236}">
                <a16:creationId xmlns:a16="http://schemas.microsoft.com/office/drawing/2014/main" id="{76DD050B-6211-4AA7-B5AA-EA90D7B6F355}"/>
              </a:ext>
            </a:extLst>
          </p:cNvPr>
          <p:cNvPicPr>
            <a:picLocks noChangeAspect="1"/>
          </p:cNvPicPr>
          <p:nvPr/>
        </p:nvPicPr>
        <p:blipFill>
          <a:blip r:embed="rId6"/>
          <a:stretch>
            <a:fillRect/>
          </a:stretch>
        </p:blipFill>
        <p:spPr>
          <a:xfrm>
            <a:off x="6673520" y="3932541"/>
            <a:ext cx="1941095" cy="2304468"/>
          </a:xfrm>
          <a:prstGeom prst="rect">
            <a:avLst/>
          </a:prstGeom>
        </p:spPr>
      </p:pic>
    </p:spTree>
    <p:extLst>
      <p:ext uri="{BB962C8B-B14F-4D97-AF65-F5344CB8AC3E}">
        <p14:creationId xmlns:p14="http://schemas.microsoft.com/office/powerpoint/2010/main" val="1194243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3260819078"/>
              </p:ext>
            </p:extLst>
          </p:nvPr>
        </p:nvGraphicFramePr>
        <p:xfrm>
          <a:off x="460592" y="1122941"/>
          <a:ext cx="8229600" cy="523340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721752">
                <a:tc>
                  <a:txBody>
                    <a:bodyPr/>
                    <a:lstStyle/>
                    <a:p>
                      <a:pPr algn="ctr"/>
                      <a:r>
                        <a:rPr lang="en-US" dirty="0"/>
                        <a:t>CSTK</a:t>
                      </a:r>
                    </a:p>
                  </a:txBody>
                  <a:tcPr anchor="ctr"/>
                </a:tc>
                <a:tc>
                  <a:txBody>
                    <a:bodyPr/>
                    <a:lstStyle/>
                    <a:p>
                      <a:pPr algn="ctr"/>
                      <a:r>
                        <a:rPr lang="en-US" dirty="0"/>
                        <a:t>Other Toolkits and Guides</a:t>
                      </a:r>
                    </a:p>
                  </a:txBody>
                  <a:tcPr anchor="ctr"/>
                </a:tc>
                <a:extLst>
                  <a:ext uri="{0D108BD9-81ED-4DB2-BD59-A6C34878D82A}">
                    <a16:rowId xmlns:a16="http://schemas.microsoft.com/office/drawing/2014/main" val="2648335325"/>
                  </a:ext>
                </a:extLst>
              </a:tr>
              <a:tr h="4511657">
                <a:tc>
                  <a:txBody>
                    <a:bodyPr/>
                    <a:lstStyle/>
                    <a:p>
                      <a:pPr marL="0" indent="0" algn="l">
                        <a:buFont typeface="Arial" panose="020B0604020202020204" pitchFamily="34" charset="0"/>
                        <a:buNone/>
                      </a:pPr>
                      <a:r>
                        <a:rPr lang="en-US" sz="1600" b="1" u="sng" dirty="0">
                          <a:effectLst/>
                        </a:rPr>
                        <a:t>Other Toolkit/Guide</a:t>
                      </a:r>
                      <a:r>
                        <a:rPr lang="en-US" sz="1600" b="1" u="none" dirty="0">
                          <a:effectLst/>
                        </a:rPr>
                        <a:t>: </a:t>
                      </a:r>
                      <a:r>
                        <a:rPr lang="en-US" sz="1600" b="1" u="none" dirty="0">
                          <a:effectLst/>
                          <a:hlinkClick r:id="rId2"/>
                        </a:rPr>
                        <a:t>CISA MS-ISAC Ransomware Guide</a:t>
                      </a:r>
                      <a:r>
                        <a:rPr lang="en-US" sz="1600" b="1" u="none" dirty="0">
                          <a:effectLst/>
                        </a:rPr>
                        <a:t> *</a:t>
                      </a: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This guide provides ransomware best practices and recommendations based on operational insight from CISA and MS-ISAC. </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The audience for this guide includes IT professionals as well as others within an organization involved in developing cyber incident response policies and procedures or coordinating cyber incident response.</a:t>
                      </a:r>
                    </a:p>
                    <a:p>
                      <a:pPr marL="0" indent="0">
                        <a:buFont typeface="Arial" panose="020B0604020202020204" pitchFamily="34" charset="0"/>
                        <a:buNone/>
                      </a:pPr>
                      <a:endParaRPr lang="en-US" sz="1600" dirty="0"/>
                    </a:p>
                    <a:p>
                      <a:pPr marL="0" indent="0">
                        <a:buFont typeface="Arial" panose="020B0604020202020204" pitchFamily="34" charset="0"/>
                        <a:buNone/>
                      </a:pPr>
                      <a:endParaRPr lang="en-US" sz="1600" dirty="0"/>
                    </a:p>
                    <a:p>
                      <a:pPr marL="285750" indent="-285750">
                        <a:buFont typeface="Wingdings" panose="05000000000000000000" pitchFamily="2" charset="2"/>
                        <a:buChar char="§"/>
                      </a:pPr>
                      <a:r>
                        <a:rPr lang="en-US" sz="1600" dirty="0"/>
                        <a:t>Developed by: </a:t>
                      </a:r>
                      <a:r>
                        <a:rPr lang="en-US" sz="1600" b="0" i="0" kern="1200" dirty="0">
                          <a:solidFill>
                            <a:schemeClr val="dk1"/>
                          </a:solidFill>
                          <a:effectLst/>
                          <a:latin typeface="+mn-lt"/>
                          <a:ea typeface="+mn-ea"/>
                          <a:cs typeface="+mn-cs"/>
                        </a:rPr>
                        <a:t>CISA and MS-ISAC</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C52"/>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C52"/>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C52"/>
                          </a:solidFill>
                          <a:effectLst/>
                          <a:uLnTx/>
                          <a:uFillTx/>
                          <a:latin typeface="+mn-lt"/>
                          <a:ea typeface="+mn-ea"/>
                          <a:cs typeface="+mn-cs"/>
                        </a:rPr>
                        <a:t>*Also available under cybersecurity resources at ccalac.org</a:t>
                      </a: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68</a:t>
            </a:fld>
            <a:endParaRPr lang="en-US" sz="1400" dirty="0">
              <a:solidFill>
                <a:srgbClr val="003C52"/>
              </a:solidFill>
            </a:endParaRPr>
          </a:p>
        </p:txBody>
      </p:sp>
      <p:pic>
        <p:nvPicPr>
          <p:cNvPr id="6" name="Picture 5">
            <a:extLst>
              <a:ext uri="{FF2B5EF4-FFF2-40B4-BE49-F238E27FC236}">
                <a16:creationId xmlns:a16="http://schemas.microsoft.com/office/drawing/2014/main" id="{54EDBD1B-74CA-4A3F-B804-12C1DD985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057400"/>
            <a:ext cx="2895600" cy="3702487"/>
          </a:xfrm>
          <a:prstGeom prst="rect">
            <a:avLst/>
          </a:prstGeom>
        </p:spPr>
      </p:pic>
      <p:pic>
        <p:nvPicPr>
          <p:cNvPr id="9" name="Picture 8">
            <a:hlinkClick r:id="rId4" action="ppaction://hlinksldjump"/>
            <a:extLst>
              <a:ext uri="{FF2B5EF4-FFF2-40B4-BE49-F238E27FC236}">
                <a16:creationId xmlns:a16="http://schemas.microsoft.com/office/drawing/2014/main" id="{5C49F36F-304E-4E3B-BCBD-35D7E0A42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2424096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158731412"/>
              </p:ext>
            </p:extLst>
          </p:nvPr>
        </p:nvGraphicFramePr>
        <p:xfrm>
          <a:off x="457200" y="1600199"/>
          <a:ext cx="8229600" cy="4756151"/>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759997">
                <a:tc>
                  <a:txBody>
                    <a:bodyPr/>
                    <a:lstStyle/>
                    <a:p>
                      <a:pPr algn="ctr"/>
                      <a:r>
                        <a:rPr lang="en-US" dirty="0"/>
                        <a:t>CSTK</a:t>
                      </a:r>
                    </a:p>
                  </a:txBody>
                  <a:tcPr anchor="ctr"/>
                </a:tc>
                <a:tc>
                  <a:txBody>
                    <a:bodyPr/>
                    <a:lstStyle/>
                    <a:p>
                      <a:pPr algn="ctr"/>
                      <a:r>
                        <a:rPr lang="en-US" dirty="0"/>
                        <a:t>Other Toolkits and Guides</a:t>
                      </a:r>
                    </a:p>
                  </a:txBody>
                  <a:tcPr anchor="ctr"/>
                </a:tc>
                <a:extLst>
                  <a:ext uri="{0D108BD9-81ED-4DB2-BD59-A6C34878D82A}">
                    <a16:rowId xmlns:a16="http://schemas.microsoft.com/office/drawing/2014/main" val="2648335325"/>
                  </a:ext>
                </a:extLst>
              </a:tr>
              <a:tr h="3996154">
                <a:tc>
                  <a:txBody>
                    <a:bodyPr/>
                    <a:lstStyle/>
                    <a:p>
                      <a:pPr marL="0" indent="0" algn="l">
                        <a:buFont typeface="Arial" panose="020B0604020202020204" pitchFamily="34" charset="0"/>
                        <a:buNone/>
                      </a:pPr>
                      <a:r>
                        <a:rPr lang="en-US" sz="1600" b="1" u="sng" dirty="0">
                          <a:effectLst/>
                        </a:rPr>
                        <a:t>Other Toolkit/Guide</a:t>
                      </a:r>
                      <a:r>
                        <a:rPr lang="en-US" sz="1600" b="1" u="none" dirty="0">
                          <a:effectLst/>
                        </a:rPr>
                        <a:t>: </a:t>
                      </a:r>
                      <a:r>
                        <a:rPr lang="en-US" sz="1600" b="1" u="none" dirty="0">
                          <a:effectLst/>
                          <a:hlinkClick r:id="rId2"/>
                        </a:rPr>
                        <a:t>Cybersecurity Toolkit for Rural Hospitals and Clinics</a:t>
                      </a:r>
                      <a:r>
                        <a:rPr lang="en-US" sz="1600" b="1" u="none" dirty="0">
                          <a:effectLst/>
                        </a:rPr>
                        <a:t> *</a:t>
                      </a: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This guide addresses the importance of awareness, assessing organizational risks, implementing new policies and procedures, and educating staff within hospitals and clinics in order to improve data protection.  </a:t>
                      </a: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
                      </a:pPr>
                      <a:r>
                        <a:rPr lang="en-US" sz="1600" b="0" i="0" kern="1200" dirty="0">
                          <a:solidFill>
                            <a:schemeClr val="dk1"/>
                          </a:solidFill>
                          <a:effectLst/>
                          <a:latin typeface="+mn-lt"/>
                          <a:ea typeface="+mn-ea"/>
                          <a:cs typeface="+mn-cs"/>
                        </a:rPr>
                        <a:t>Developed by: National Rural Health Resource Center</a:t>
                      </a:r>
                    </a:p>
                    <a:p>
                      <a:pPr marL="0" indent="0">
                        <a:buFont typeface="Arial" panose="020B0604020202020204" pitchFamily="34" charset="0"/>
                        <a:buNone/>
                      </a:pPr>
                      <a:endParaRPr lang="en-US" sz="180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C52"/>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C52"/>
                          </a:solidFill>
                          <a:effectLst/>
                          <a:uLnTx/>
                          <a:uFillTx/>
                          <a:latin typeface="+mn-lt"/>
                          <a:ea typeface="+mn-ea"/>
                          <a:cs typeface="+mn-cs"/>
                        </a:rPr>
                        <a:t>*Also available under cybersecurity resources at ccalac.org</a:t>
                      </a: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69</a:t>
            </a:fld>
            <a:endParaRPr lang="en-US" sz="1400" dirty="0">
              <a:solidFill>
                <a:srgbClr val="003C52"/>
              </a:solidFill>
            </a:endParaRPr>
          </a:p>
        </p:txBody>
      </p:sp>
      <p:pic>
        <p:nvPicPr>
          <p:cNvPr id="3" name="Picture 4" descr="A screenshot of a computer screen&#10;&#10;Description automatically generated">
            <a:extLst>
              <a:ext uri="{FF2B5EF4-FFF2-40B4-BE49-F238E27FC236}">
                <a16:creationId xmlns:a16="http://schemas.microsoft.com/office/drawing/2014/main" id="{C614E4CF-D169-8A86-CE5A-371800F53202}"/>
              </a:ext>
            </a:extLst>
          </p:cNvPr>
          <p:cNvPicPr>
            <a:picLocks noChangeAspect="1"/>
          </p:cNvPicPr>
          <p:nvPr/>
        </p:nvPicPr>
        <p:blipFill>
          <a:blip r:embed="rId3"/>
          <a:stretch>
            <a:fillRect/>
          </a:stretch>
        </p:blipFill>
        <p:spPr>
          <a:xfrm>
            <a:off x="5176083" y="2412076"/>
            <a:ext cx="2639762" cy="3750934"/>
          </a:xfrm>
          <a:prstGeom prst="rect">
            <a:avLst/>
          </a:prstGeom>
        </p:spPr>
      </p:pic>
      <p:pic>
        <p:nvPicPr>
          <p:cNvPr id="9" name="Picture 8">
            <a:hlinkClick r:id="rId4" action="ppaction://hlinksldjump"/>
            <a:extLst>
              <a:ext uri="{FF2B5EF4-FFF2-40B4-BE49-F238E27FC236}">
                <a16:creationId xmlns:a16="http://schemas.microsoft.com/office/drawing/2014/main" id="{203C43E8-F587-4414-AD95-7B4289015E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644869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7</a:t>
            </a:fld>
            <a:endParaRPr lang="en-US" sz="1400" dirty="0">
              <a:solidFill>
                <a:srgbClr val="003C52"/>
              </a:solidFill>
            </a:endParaRPr>
          </a:p>
        </p:txBody>
      </p:sp>
      <p:sp>
        <p:nvSpPr>
          <p:cNvPr id="14" name="Title 4">
            <a:extLst>
              <a:ext uri="{FF2B5EF4-FFF2-40B4-BE49-F238E27FC236}">
                <a16:creationId xmlns:a16="http://schemas.microsoft.com/office/drawing/2014/main" id="{C7DF5F84-5212-40FA-B8BC-E9A301327337}"/>
              </a:ext>
            </a:extLst>
          </p:cNvPr>
          <p:cNvSpPr txBox="1">
            <a:spLocks/>
          </p:cNvSpPr>
          <p:nvPr/>
        </p:nvSpPr>
        <p:spPr>
          <a:xfrm>
            <a:off x="2033587" y="654695"/>
            <a:ext cx="5079715" cy="612775"/>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cs typeface="Calibri"/>
              </a:rPr>
              <a:t>Cybersecurity Landscape</a:t>
            </a:r>
            <a:endParaRPr lang="en-US" sz="4000" b="1" dirty="0"/>
          </a:p>
        </p:txBody>
      </p:sp>
      <p:sp>
        <p:nvSpPr>
          <p:cNvPr id="48" name="Content Placeholder 47">
            <a:extLst>
              <a:ext uri="{FF2B5EF4-FFF2-40B4-BE49-F238E27FC236}">
                <a16:creationId xmlns:a16="http://schemas.microsoft.com/office/drawing/2014/main" id="{483DD87A-37D0-E068-FE1E-BBDC81D30598}"/>
              </a:ext>
            </a:extLst>
          </p:cNvPr>
          <p:cNvSpPr>
            <a:spLocks noGrp="1"/>
          </p:cNvSpPr>
          <p:nvPr>
            <p:ph idx="1"/>
          </p:nvPr>
        </p:nvSpPr>
        <p:spPr>
          <a:xfrm>
            <a:off x="457200" y="1999622"/>
            <a:ext cx="8229600" cy="4629721"/>
          </a:xfrm>
        </p:spPr>
        <p:txBody>
          <a:bodyPr vert="horz" lIns="91440" tIns="45720" rIns="91440" bIns="45720" rtlCol="0" anchor="t">
            <a:noAutofit/>
          </a:bodyPr>
          <a:lstStyle/>
          <a:p>
            <a:r>
              <a:rPr lang="en-US" sz="2400" dirty="0">
                <a:ea typeface="+mn-lt"/>
                <a:cs typeface="+mn-lt"/>
              </a:rPr>
              <a:t>The COVID pandemic saw an extreme increase in phishing campaigns as people scrambled to learn the latest information on how to protect themselves from the virus. A large number of companies switched to remote work, greatly increasing the exposure to their networks. </a:t>
            </a:r>
          </a:p>
          <a:p>
            <a:pPr marL="0" indent="0">
              <a:buNone/>
            </a:pPr>
            <a:endParaRPr lang="en-US" sz="2400" dirty="0">
              <a:ea typeface="+mn-lt"/>
              <a:cs typeface="+mn-lt"/>
            </a:endParaRPr>
          </a:p>
          <a:p>
            <a:r>
              <a:rPr lang="en-US" sz="2400" dirty="0">
                <a:ea typeface="+mn-lt"/>
                <a:cs typeface="+mn-lt"/>
              </a:rPr>
              <a:t>Remote patient monitoring tools and other medical devices, which often are less secure and not easy to update, also saw a dramatic increase.</a:t>
            </a:r>
            <a:endParaRPr lang="en-US" sz="2400" dirty="0">
              <a:cs typeface="Calibri"/>
            </a:endParaRPr>
          </a:p>
        </p:txBody>
      </p:sp>
      <p:pic>
        <p:nvPicPr>
          <p:cNvPr id="9" name="Picture 8">
            <a:hlinkClick r:id="rId2" action="ppaction://hlinksldjump"/>
            <a:extLst>
              <a:ext uri="{FF2B5EF4-FFF2-40B4-BE49-F238E27FC236}">
                <a16:creationId xmlns:a16="http://schemas.microsoft.com/office/drawing/2014/main" id="{36758848-B433-4774-ACAF-D8EDBF3AEE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30725612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3464845958"/>
              </p:ext>
            </p:extLst>
          </p:nvPr>
        </p:nvGraphicFramePr>
        <p:xfrm>
          <a:off x="457200" y="1342389"/>
          <a:ext cx="8229600" cy="5013961"/>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68764">
                <a:tc>
                  <a:txBody>
                    <a:bodyPr/>
                    <a:lstStyle/>
                    <a:p>
                      <a:pPr algn="ctr"/>
                      <a:r>
                        <a:rPr lang="en-US" dirty="0"/>
                        <a:t>CSTK</a:t>
                      </a:r>
                    </a:p>
                  </a:txBody>
                  <a:tcPr anchor="ctr"/>
                </a:tc>
                <a:tc>
                  <a:txBody>
                    <a:bodyPr/>
                    <a:lstStyle/>
                    <a:p>
                      <a:pPr algn="ctr"/>
                      <a:r>
                        <a:rPr lang="en-US" dirty="0"/>
                        <a:t>Other Toolkits and Guides</a:t>
                      </a:r>
                    </a:p>
                  </a:txBody>
                  <a:tcPr anchor="ctr"/>
                </a:tc>
                <a:extLst>
                  <a:ext uri="{0D108BD9-81ED-4DB2-BD59-A6C34878D82A}">
                    <a16:rowId xmlns:a16="http://schemas.microsoft.com/office/drawing/2014/main" val="2648335325"/>
                  </a:ext>
                </a:extLst>
              </a:tr>
              <a:tr h="4345197">
                <a:tc>
                  <a:txBody>
                    <a:bodyPr/>
                    <a:lstStyle/>
                    <a:p>
                      <a:pPr marL="0" indent="0" algn="l">
                        <a:buFont typeface="Arial" panose="020B0604020202020204" pitchFamily="34" charset="0"/>
                        <a:buNone/>
                      </a:pPr>
                      <a:r>
                        <a:rPr lang="en-US" sz="1600" b="1" u="sng" dirty="0">
                          <a:effectLst/>
                        </a:rPr>
                        <a:t>Other Toolkit/Guide</a:t>
                      </a:r>
                      <a:r>
                        <a:rPr lang="en-US" sz="1600" b="1" u="none" dirty="0">
                          <a:effectLst/>
                        </a:rPr>
                        <a:t>: </a:t>
                      </a:r>
                      <a:r>
                        <a:rPr lang="en-US" sz="1600" b="1" u="none" dirty="0">
                          <a:effectLst/>
                          <a:hlinkClick r:id="rId2"/>
                        </a:rPr>
                        <a:t>Enterprise Guide Cybersecurity Training</a:t>
                      </a:r>
                      <a:r>
                        <a:rPr lang="en-US" sz="1600" b="1" u="none" dirty="0">
                          <a:effectLst/>
                        </a:rPr>
                        <a:t> </a:t>
                      </a: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u="none" strike="noStrike" noProof="0" dirty="0">
                          <a:latin typeface="Calibri"/>
                        </a:rPr>
                        <a:t>Description: The objective of this guide is to help staff create a cybersecurity training plan that maps to their organization’s specific needs. </a:t>
                      </a:r>
                    </a:p>
                    <a:p>
                      <a:pPr marL="0" lvl="0" indent="0">
                        <a:buNone/>
                      </a:pPr>
                      <a:endParaRPr lang="en-US" sz="1600" b="0" i="0" u="none" strike="noStrike" noProof="0" dirty="0">
                        <a:latin typeface="Calibri"/>
                      </a:endParaRPr>
                    </a:p>
                    <a:p>
                      <a:pPr marL="0" lvl="0" indent="0">
                        <a:buNone/>
                      </a:pPr>
                      <a:endParaRPr lang="en-US" sz="1600" b="0" i="0" u="none" strike="noStrike" noProof="0" dirty="0">
                        <a:latin typeface="Calibri"/>
                      </a:endParaRPr>
                    </a:p>
                    <a:p>
                      <a:pPr marL="285750" indent="-285750">
                        <a:buFont typeface="Wingdings" panose="05000000000000000000" pitchFamily="2" charset="2"/>
                        <a:buChar char="§"/>
                      </a:pPr>
                      <a:r>
                        <a:rPr lang="en-US" sz="1600" b="0" i="0" kern="1200" dirty="0">
                          <a:solidFill>
                            <a:schemeClr val="dk1"/>
                          </a:solidFill>
                          <a:effectLst/>
                          <a:latin typeface="+mn-lt"/>
                          <a:ea typeface="+mn-ea"/>
                          <a:cs typeface="+mn-cs"/>
                        </a:rPr>
                        <a:t>Developed by: ISCP (Inspiring a Safe and Secure Cyber World)</a:t>
                      </a:r>
                    </a:p>
                    <a:p>
                      <a:pPr marL="0" indent="0">
                        <a:buNone/>
                      </a:pPr>
                      <a:endParaRPr lang="en-US" sz="1700" b="0" i="0" kern="1200" dirty="0">
                        <a:solidFill>
                          <a:schemeClr val="dk1"/>
                        </a:solidFill>
                        <a:effectLst/>
                        <a:latin typeface="+mn-lt"/>
                        <a:ea typeface="+mn-ea"/>
                        <a:cs typeface="+mn-cs"/>
                      </a:endParaRP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70</a:t>
            </a:fld>
            <a:endParaRPr lang="en-US" sz="1400" dirty="0">
              <a:solidFill>
                <a:srgbClr val="003C52"/>
              </a:solidFill>
            </a:endParaRPr>
          </a:p>
        </p:txBody>
      </p:sp>
      <p:pic>
        <p:nvPicPr>
          <p:cNvPr id="3" name="Picture 4" descr="A group of people sitting on the floor with laptops&#10;&#10;Description automatically generated">
            <a:extLst>
              <a:ext uri="{FF2B5EF4-FFF2-40B4-BE49-F238E27FC236}">
                <a16:creationId xmlns:a16="http://schemas.microsoft.com/office/drawing/2014/main" id="{94CF0874-DAAE-C44D-BC27-7E7CA4878AD8}"/>
              </a:ext>
            </a:extLst>
          </p:cNvPr>
          <p:cNvPicPr>
            <a:picLocks noChangeAspect="1"/>
          </p:cNvPicPr>
          <p:nvPr/>
        </p:nvPicPr>
        <p:blipFill>
          <a:blip r:embed="rId3"/>
          <a:stretch>
            <a:fillRect/>
          </a:stretch>
        </p:blipFill>
        <p:spPr>
          <a:xfrm>
            <a:off x="5000237" y="2223946"/>
            <a:ext cx="3105237" cy="3899628"/>
          </a:xfrm>
          <a:prstGeom prst="rect">
            <a:avLst/>
          </a:prstGeom>
        </p:spPr>
      </p:pic>
      <p:pic>
        <p:nvPicPr>
          <p:cNvPr id="9" name="Picture 8">
            <a:hlinkClick r:id="rId4" action="ppaction://hlinksldjump"/>
            <a:extLst>
              <a:ext uri="{FF2B5EF4-FFF2-40B4-BE49-F238E27FC236}">
                <a16:creationId xmlns:a16="http://schemas.microsoft.com/office/drawing/2014/main" id="{C142C71A-6EDE-449D-A8FD-BAD355094A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731669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1056872111"/>
              </p:ext>
            </p:extLst>
          </p:nvPr>
        </p:nvGraphicFramePr>
        <p:xfrm>
          <a:off x="457200" y="1600198"/>
          <a:ext cx="8229600" cy="4710431"/>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745063">
                <a:tc>
                  <a:txBody>
                    <a:bodyPr/>
                    <a:lstStyle/>
                    <a:p>
                      <a:pPr algn="ctr"/>
                      <a:r>
                        <a:rPr lang="en-US" dirty="0"/>
                        <a:t>CSTK</a:t>
                      </a:r>
                    </a:p>
                  </a:txBody>
                  <a:tcPr anchor="ctr"/>
                </a:tc>
                <a:tc>
                  <a:txBody>
                    <a:bodyPr/>
                    <a:lstStyle/>
                    <a:p>
                      <a:pPr algn="ctr"/>
                      <a:r>
                        <a:rPr lang="en-US" dirty="0"/>
                        <a:t>Other Toolkits and Guides</a:t>
                      </a:r>
                    </a:p>
                  </a:txBody>
                  <a:tcPr anchor="ctr"/>
                </a:tc>
                <a:extLst>
                  <a:ext uri="{0D108BD9-81ED-4DB2-BD59-A6C34878D82A}">
                    <a16:rowId xmlns:a16="http://schemas.microsoft.com/office/drawing/2014/main" val="2648335325"/>
                  </a:ext>
                </a:extLst>
              </a:tr>
              <a:tr h="3965368">
                <a:tc>
                  <a:txBody>
                    <a:bodyPr/>
                    <a:lstStyle/>
                    <a:p>
                      <a:pPr marL="0" indent="0" algn="l">
                        <a:buFont typeface="Arial" panose="020B0604020202020204" pitchFamily="34" charset="0"/>
                        <a:buNone/>
                      </a:pPr>
                      <a:r>
                        <a:rPr lang="en-US" sz="1600" b="1" i="0" u="sng" dirty="0">
                          <a:effectLst/>
                        </a:rPr>
                        <a:t>Other Toolkit/Guide</a:t>
                      </a:r>
                      <a:r>
                        <a:rPr lang="en-US" sz="1600" b="1" i="0" u="none" dirty="0">
                          <a:effectLst/>
                        </a:rPr>
                        <a:t>: </a:t>
                      </a:r>
                      <a:r>
                        <a:rPr lang="en-US" sz="1600" b="1" i="0" u="none" dirty="0">
                          <a:effectLst/>
                          <a:hlinkClick r:id="rId3"/>
                        </a:rPr>
                        <a:t>Guide Implementing  NIST Cybersecurity Framework</a:t>
                      </a:r>
                      <a:r>
                        <a:rPr lang="en-US" sz="1600" b="1" i="0" u="none" dirty="0">
                          <a:effectLst/>
                        </a:rPr>
                        <a:t> *</a:t>
                      </a:r>
                      <a:endParaRPr lang="en-US" dirty="0"/>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The NIST CSF appears to be daunting at first glance. However, this white paper will demonstrate how businesses of all sizes can implement the NIST CSF with very little effort. </a:t>
                      </a:r>
                    </a:p>
                    <a:p>
                      <a:pPr marL="0" indent="0">
                        <a:buFont typeface="Arial" panose="020B0604020202020204" pitchFamily="34" charset="0"/>
                        <a:buNone/>
                      </a:pPr>
                      <a:endParaRPr lang="en-US" sz="1600" b="0" i="0" dirty="0"/>
                    </a:p>
                    <a:p>
                      <a:pPr marL="0" indent="0">
                        <a:buFont typeface="Arial" panose="020B0604020202020204" pitchFamily="34" charset="0"/>
                        <a:buNone/>
                      </a:pPr>
                      <a:endParaRPr lang="en-US" sz="1600" b="0" i="0" dirty="0"/>
                    </a:p>
                    <a:p>
                      <a:pPr marL="285750" indent="-285750">
                        <a:buFont typeface="Wingdings" panose="05000000000000000000" pitchFamily="2" charset="2"/>
                        <a:buChar char="§"/>
                      </a:pPr>
                      <a:r>
                        <a:rPr lang="en-US" sz="1600" b="0" i="0" dirty="0"/>
                        <a:t>Developed by: Netwrix </a:t>
                      </a:r>
                    </a:p>
                    <a:p>
                      <a:pPr marL="0" indent="0">
                        <a:buNone/>
                      </a:pPr>
                      <a:endParaRPr lang="en-US" b="0" i="0" dirty="0"/>
                    </a:p>
                    <a:p>
                      <a:pPr marL="0" lvl="0" indent="0">
                        <a:buNone/>
                      </a:pPr>
                      <a:endParaRPr lang="en-US" sz="1400" dirty="0"/>
                    </a:p>
                    <a:p>
                      <a:pPr marL="0" lvl="0" indent="0">
                        <a:buNone/>
                      </a:pPr>
                      <a:endParaRPr lang="en-US" sz="1200" dirty="0"/>
                    </a:p>
                    <a:p>
                      <a:pPr marL="0" indent="0">
                        <a:buNone/>
                      </a:pPr>
                      <a:r>
                        <a:rPr lang="en-US" sz="1200" dirty="0"/>
                        <a:t>*Also available under cybersecurity resources at ccalac.org</a:t>
                      </a: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71</a:t>
            </a:fld>
            <a:endParaRPr lang="en-US" sz="1400" dirty="0">
              <a:solidFill>
                <a:srgbClr val="003C52"/>
              </a:solidFill>
            </a:endParaRPr>
          </a:p>
        </p:txBody>
      </p:sp>
      <p:graphicFrame>
        <p:nvGraphicFramePr>
          <p:cNvPr id="3" name="Object 2">
            <a:extLst>
              <a:ext uri="{FF2B5EF4-FFF2-40B4-BE49-F238E27FC236}">
                <a16:creationId xmlns:a16="http://schemas.microsoft.com/office/drawing/2014/main" id="{101E4420-A042-4963-BF20-5FCEE3E6043E}"/>
              </a:ext>
            </a:extLst>
          </p:cNvPr>
          <p:cNvGraphicFramePr>
            <a:graphicFrameLocks noChangeAspect="1"/>
          </p:cNvGraphicFramePr>
          <p:nvPr>
            <p:extLst>
              <p:ext uri="{D42A27DB-BD31-4B8C-83A1-F6EECF244321}">
                <p14:modId xmlns:p14="http://schemas.microsoft.com/office/powerpoint/2010/main" val="2763859916"/>
              </p:ext>
            </p:extLst>
          </p:nvPr>
        </p:nvGraphicFramePr>
        <p:xfrm>
          <a:off x="4692312" y="2438400"/>
          <a:ext cx="2060864" cy="2667000"/>
        </p:xfrm>
        <a:graphic>
          <a:graphicData uri="http://schemas.openxmlformats.org/presentationml/2006/ole">
            <mc:AlternateContent xmlns:mc="http://schemas.openxmlformats.org/markup-compatibility/2006">
              <mc:Choice xmlns:v="urn:schemas-microsoft-com:vml" Requires="v">
                <p:oleObj spid="_x0000_s88169" name="Acrobat Document" r:id="rId4" imgW="3886052" imgH="5028936" progId="Acrobat.Document.2017">
                  <p:embed/>
                </p:oleObj>
              </mc:Choice>
              <mc:Fallback>
                <p:oleObj name="Acrobat Document" r:id="rId4" imgW="3886052" imgH="5028936" progId="Acrobat.Document.2017">
                  <p:embed/>
                  <p:pic>
                    <p:nvPicPr>
                      <p:cNvPr id="0" name=""/>
                      <p:cNvPicPr/>
                      <p:nvPr/>
                    </p:nvPicPr>
                    <p:blipFill>
                      <a:blip r:embed="rId5"/>
                      <a:stretch>
                        <a:fillRect/>
                      </a:stretch>
                    </p:blipFill>
                    <p:spPr>
                      <a:xfrm>
                        <a:off x="4692312" y="2438400"/>
                        <a:ext cx="2060864" cy="2667000"/>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3158B14A-055C-4FF1-984E-3F9AFFE134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0097" y="3689689"/>
            <a:ext cx="1953121" cy="2362200"/>
          </a:xfrm>
          <a:prstGeom prst="rect">
            <a:avLst/>
          </a:prstGeom>
        </p:spPr>
      </p:pic>
      <p:pic>
        <p:nvPicPr>
          <p:cNvPr id="9" name="Picture 8">
            <a:hlinkClick r:id="rId7" action="ppaction://hlinksldjump"/>
            <a:extLst>
              <a:ext uri="{FF2B5EF4-FFF2-40B4-BE49-F238E27FC236}">
                <a16:creationId xmlns:a16="http://schemas.microsoft.com/office/drawing/2014/main" id="{963DF9AB-14DC-426B-9CB0-944752A04F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9864896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263148111"/>
              </p:ext>
            </p:extLst>
          </p:nvPr>
        </p:nvGraphicFramePr>
        <p:xfrm>
          <a:off x="457200" y="1202303"/>
          <a:ext cx="8229600" cy="523869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622586">
                <a:tc>
                  <a:txBody>
                    <a:bodyPr/>
                    <a:lstStyle/>
                    <a:p>
                      <a:pPr algn="ctr"/>
                      <a:r>
                        <a:rPr lang="en-US" dirty="0"/>
                        <a:t>CSTK</a:t>
                      </a:r>
                    </a:p>
                  </a:txBody>
                  <a:tcPr anchor="ctr"/>
                </a:tc>
                <a:tc>
                  <a:txBody>
                    <a:bodyPr/>
                    <a:lstStyle/>
                    <a:p>
                      <a:pPr algn="ctr"/>
                      <a:r>
                        <a:rPr lang="en-US" dirty="0"/>
                        <a:t>Other Toolkits and Guides</a:t>
                      </a:r>
                    </a:p>
                  </a:txBody>
                  <a:tcPr anchor="ctr"/>
                </a:tc>
                <a:extLst>
                  <a:ext uri="{0D108BD9-81ED-4DB2-BD59-A6C34878D82A}">
                    <a16:rowId xmlns:a16="http://schemas.microsoft.com/office/drawing/2014/main" val="2648335325"/>
                  </a:ext>
                </a:extLst>
              </a:tr>
              <a:tr h="4616104">
                <a:tc>
                  <a:txBody>
                    <a:bodyPr/>
                    <a:lstStyle/>
                    <a:p>
                      <a:pPr marL="0" indent="0" algn="l">
                        <a:buFont typeface="Arial" panose="020B0604020202020204" pitchFamily="34" charset="0"/>
                        <a:buNone/>
                      </a:pPr>
                      <a:r>
                        <a:rPr lang="en-US" sz="1600" b="1" u="sng" dirty="0">
                          <a:effectLst/>
                        </a:rPr>
                        <a:t>Other Toolkit/Guide</a:t>
                      </a:r>
                      <a:r>
                        <a:rPr lang="en-US" sz="1600" b="1" u="none" dirty="0">
                          <a:effectLst/>
                        </a:rPr>
                        <a:t>: </a:t>
                      </a:r>
                      <a:r>
                        <a:rPr lang="en-US" sz="1600" b="1" u="none" dirty="0">
                          <a:effectLst/>
                          <a:hlinkClick r:id="rId2"/>
                        </a:rPr>
                        <a:t>Guide to Securing Remote Access Software</a:t>
                      </a:r>
                      <a:r>
                        <a:rPr lang="en-US" sz="1600" b="1" u="none" dirty="0">
                          <a:effectLst/>
                        </a:rPr>
                        <a:t> *</a:t>
                      </a:r>
                    </a:p>
                    <a:p>
                      <a:pPr marL="0" indent="0">
                        <a:buFont typeface="Arial" panose="020B0604020202020204" pitchFamily="34" charset="0"/>
                        <a:buNone/>
                      </a:pPr>
                      <a:endParaRPr lang="en-US" sz="1600" dirty="0"/>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Description: Discusses the risks associated with remote access software, such as its ability to bypass security tools, evade detection, and facilitate multiple cyber intrusions.</a:t>
                      </a:r>
                    </a:p>
                    <a:p>
                      <a:pPr marL="285750" indent="-285750">
                        <a:buFont typeface="Wingdings" panose="05000000000000000000" pitchFamily="2" charset="2"/>
                        <a:buChar char="Ø"/>
                      </a:pPr>
                      <a:r>
                        <a:rPr lang="en-US" sz="1600" b="0" i="0" kern="1200" dirty="0">
                          <a:solidFill>
                            <a:schemeClr val="dk1"/>
                          </a:solidFill>
                          <a:effectLst/>
                          <a:latin typeface="+mn-lt"/>
                          <a:ea typeface="+mn-ea"/>
                          <a:cs typeface="+mn-cs"/>
                        </a:rPr>
                        <a:t>Offers a robust risk management strategy, implementing zero trust solutions, conducting user training programs, and utilizing security software for monitoring and detection. </a:t>
                      </a: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0" indent="0">
                        <a:buFont typeface="Arial" panose="020B0604020202020204" pitchFamily="34" charset="0"/>
                        <a:buNone/>
                      </a:pPr>
                      <a:endParaRPr lang="en-US" sz="1600" b="0" i="0" kern="1200" dirty="0">
                        <a:solidFill>
                          <a:schemeClr val="dk1"/>
                        </a:solidFill>
                        <a:effectLst/>
                        <a:latin typeface="+mn-lt"/>
                        <a:ea typeface="+mn-ea"/>
                        <a:cs typeface="+mn-cs"/>
                      </a:endParaRPr>
                    </a:p>
                    <a:p>
                      <a:pPr marL="285750" indent="-285750">
                        <a:buFont typeface="Wingdings" panose="05000000000000000000" pitchFamily="2" charset="2"/>
                        <a:buChar char="§"/>
                      </a:pPr>
                      <a:r>
                        <a:rPr lang="en-US" sz="1600" b="0" i="0" kern="1200" dirty="0">
                          <a:solidFill>
                            <a:schemeClr val="dk1"/>
                          </a:solidFill>
                          <a:effectLst/>
                          <a:latin typeface="+mn-lt"/>
                          <a:ea typeface="+mn-ea"/>
                          <a:cs typeface="+mn-cs"/>
                        </a:rPr>
                        <a:t>Developed by: CISA, NSA, FBI, MS-ISAC, INCD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C52"/>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C52"/>
                          </a:solidFill>
                          <a:effectLst/>
                          <a:uLnTx/>
                          <a:uFillTx/>
                          <a:latin typeface="+mn-lt"/>
                          <a:ea typeface="+mn-ea"/>
                          <a:cs typeface="+mn-cs"/>
                        </a:rPr>
                        <a:t>*Also available under cybersecurity resources at ccalac.org</a:t>
                      </a: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72</a:t>
            </a:fld>
            <a:endParaRPr lang="en-US" sz="1400" dirty="0">
              <a:solidFill>
                <a:srgbClr val="003C52"/>
              </a:solidFill>
            </a:endParaRPr>
          </a:p>
        </p:txBody>
      </p:sp>
      <p:pic>
        <p:nvPicPr>
          <p:cNvPr id="15" name="Picture 14">
            <a:extLst>
              <a:ext uri="{FF2B5EF4-FFF2-40B4-BE49-F238E27FC236}">
                <a16:creationId xmlns:a16="http://schemas.microsoft.com/office/drawing/2014/main" id="{E6A60C3F-5302-4236-A85B-F99537903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151" y="2170544"/>
            <a:ext cx="3642709" cy="3885881"/>
          </a:xfrm>
          <a:prstGeom prst="rect">
            <a:avLst/>
          </a:prstGeom>
        </p:spPr>
      </p:pic>
      <p:pic>
        <p:nvPicPr>
          <p:cNvPr id="9" name="Picture 8">
            <a:hlinkClick r:id="rId4" action="ppaction://hlinksldjump"/>
            <a:extLst>
              <a:ext uri="{FF2B5EF4-FFF2-40B4-BE49-F238E27FC236}">
                <a16:creationId xmlns:a16="http://schemas.microsoft.com/office/drawing/2014/main" id="{C14F039E-9FBF-4BDE-A4A1-8187ED7201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7277473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graphicFrame>
        <p:nvGraphicFramePr>
          <p:cNvPr id="2" name="Table 2">
            <a:extLst>
              <a:ext uri="{FF2B5EF4-FFF2-40B4-BE49-F238E27FC236}">
                <a16:creationId xmlns:a16="http://schemas.microsoft.com/office/drawing/2014/main" id="{CAE21124-7AEE-4BD1-85ED-D3C74F5756B1}"/>
              </a:ext>
            </a:extLst>
          </p:cNvPr>
          <p:cNvGraphicFramePr>
            <a:graphicFrameLocks noGrp="1"/>
          </p:cNvGraphicFramePr>
          <p:nvPr>
            <p:ph idx="1"/>
            <p:extLst>
              <p:ext uri="{D42A27DB-BD31-4B8C-83A1-F6EECF244321}">
                <p14:modId xmlns:p14="http://schemas.microsoft.com/office/powerpoint/2010/main" val="2925103207"/>
              </p:ext>
            </p:extLst>
          </p:nvPr>
        </p:nvGraphicFramePr>
        <p:xfrm>
          <a:off x="446856" y="1124972"/>
          <a:ext cx="8229600" cy="5330406"/>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996584206"/>
                    </a:ext>
                  </a:extLst>
                </a:gridCol>
                <a:gridCol w="4114800">
                  <a:extLst>
                    <a:ext uri="{9D8B030D-6E8A-4147-A177-3AD203B41FA5}">
                      <a16:colId xmlns:a16="http://schemas.microsoft.com/office/drawing/2014/main" val="508609420"/>
                    </a:ext>
                  </a:extLst>
                </a:gridCol>
              </a:tblGrid>
              <a:tr h="743166">
                <a:tc>
                  <a:txBody>
                    <a:bodyPr/>
                    <a:lstStyle/>
                    <a:p>
                      <a:pPr algn="ctr"/>
                      <a:r>
                        <a:rPr lang="en-US" dirty="0"/>
                        <a:t>CSTK</a:t>
                      </a:r>
                    </a:p>
                  </a:txBody>
                  <a:tcPr anchor="ctr"/>
                </a:tc>
                <a:tc>
                  <a:txBody>
                    <a:bodyPr/>
                    <a:lstStyle/>
                    <a:p>
                      <a:pPr algn="ctr"/>
                      <a:r>
                        <a:rPr lang="en-US" dirty="0"/>
                        <a:t>Other Toolkits and Guides</a:t>
                      </a:r>
                    </a:p>
                  </a:txBody>
                  <a:tcPr anchor="ctr"/>
                </a:tc>
                <a:extLst>
                  <a:ext uri="{0D108BD9-81ED-4DB2-BD59-A6C34878D82A}">
                    <a16:rowId xmlns:a16="http://schemas.microsoft.com/office/drawing/2014/main" val="2648335325"/>
                  </a:ext>
                </a:extLst>
              </a:tr>
              <a:tr h="4063286">
                <a:tc>
                  <a:txBody>
                    <a:bodyPr/>
                    <a:lstStyle/>
                    <a:p>
                      <a:pPr marL="0" indent="0" algn="l">
                        <a:buFont typeface="Arial" panose="020B0604020202020204" pitchFamily="34" charset="0"/>
                        <a:buNone/>
                      </a:pPr>
                      <a:r>
                        <a:rPr lang="en-US" sz="1600" b="1" u="sng" dirty="0">
                          <a:effectLst/>
                        </a:rPr>
                        <a:t>Other Toolkit/Guide</a:t>
                      </a:r>
                      <a:r>
                        <a:rPr lang="en-US" sz="1600" b="1" u="none" dirty="0">
                          <a:effectLst/>
                        </a:rPr>
                        <a:t>: </a:t>
                      </a:r>
                      <a:r>
                        <a:rPr lang="en-US" sz="1600" b="1" u="none" dirty="0">
                          <a:effectLst/>
                          <a:hlinkClick r:id="rId2"/>
                        </a:rPr>
                        <a:t>NIST Zero Trust Planning Guide</a:t>
                      </a:r>
                      <a:r>
                        <a:rPr lang="en-US" sz="1600" b="1" u="none" dirty="0">
                          <a:effectLst/>
                        </a:rPr>
                        <a:t> *</a:t>
                      </a:r>
                    </a:p>
                    <a:p>
                      <a:pPr marL="0" lvl="0" indent="0" algn="l">
                        <a:lnSpc>
                          <a:spcPct val="100000"/>
                        </a:lnSpc>
                        <a:buNone/>
                      </a:pPr>
                      <a:endParaRPr lang="en-US" sz="1500" b="0" i="0" kern="1200" dirty="0">
                        <a:solidFill>
                          <a:schemeClr val="dk1"/>
                        </a:solidFill>
                        <a:effectLst/>
                        <a:latin typeface="+mn-lt"/>
                        <a:ea typeface="+mn-ea"/>
                        <a:cs typeface="+mn-cs"/>
                      </a:endParaRPr>
                    </a:p>
                    <a:p>
                      <a:pPr marL="285750" lvl="0" indent="-285750" algn="l">
                        <a:lnSpc>
                          <a:spcPct val="100000"/>
                        </a:lnSpc>
                        <a:buFont typeface="Wingdings" panose="05000000000000000000" pitchFamily="2" charset="2"/>
                        <a:buChar char="Ø"/>
                      </a:pPr>
                      <a:r>
                        <a:rPr lang="en-US" sz="1400" b="0" i="0" u="none" strike="noStrike" kern="1200" baseline="0" noProof="0" dirty="0">
                          <a:solidFill>
                            <a:srgbClr val="003C52"/>
                          </a:solidFill>
                          <a:effectLst/>
                          <a:latin typeface="Calibri"/>
                        </a:rPr>
                        <a:t>Description: Assists enterprise administrators, system operators and IT security officers in understanding how the various roles and tasks in the NIST Risk Management Framework (RMF) can be used when moving to a zero trust architecture.</a:t>
                      </a:r>
                    </a:p>
                    <a:p>
                      <a:pPr marL="285750" lvl="0" indent="-285750" algn="l">
                        <a:lnSpc>
                          <a:spcPct val="100000"/>
                        </a:lnSpc>
                        <a:buFont typeface="Wingdings" panose="05000000000000000000" pitchFamily="2" charset="2"/>
                        <a:buChar char="Ø"/>
                      </a:pPr>
                      <a:r>
                        <a:rPr lang="en-US" sz="1400" b="0" i="0" u="none" strike="noStrike" kern="1200" baseline="0" noProof="0" dirty="0">
                          <a:solidFill>
                            <a:srgbClr val="003C52"/>
                          </a:solidFill>
                          <a:effectLst/>
                          <a:latin typeface="Calibri"/>
                        </a:rPr>
                        <a:t>Briefly introduces zero trust, and how the RMF process can be used in a zero trust migration process. It is assumed that the reader is familiar with the concepts of zero trust as described in NIST SP 800-207 and has had exposure to federal information security practices. </a:t>
                      </a:r>
                    </a:p>
                    <a:p>
                      <a:pPr marL="0" lvl="0" indent="0" algn="l">
                        <a:lnSpc>
                          <a:spcPct val="100000"/>
                        </a:lnSpc>
                        <a:buFont typeface="Wingdings" panose="05000000000000000000" pitchFamily="2" charset="2"/>
                        <a:buNone/>
                      </a:pPr>
                      <a:endParaRPr lang="en-US" sz="1400" b="0" i="0" u="none" strike="noStrike" kern="1200" baseline="0" noProof="0" dirty="0">
                        <a:solidFill>
                          <a:srgbClr val="003C52"/>
                        </a:solidFill>
                        <a:effectLst/>
                        <a:latin typeface="Calibri"/>
                      </a:endParaRPr>
                    </a:p>
                    <a:p>
                      <a:pPr marL="0" lvl="0" indent="0" algn="l">
                        <a:lnSpc>
                          <a:spcPct val="100000"/>
                        </a:lnSpc>
                        <a:buFont typeface="Wingdings" panose="05000000000000000000" pitchFamily="2" charset="2"/>
                        <a:buNone/>
                      </a:pPr>
                      <a:endParaRPr lang="en-US" sz="1400" b="0" i="0" u="none" strike="noStrike" kern="1200" baseline="0" noProof="0" dirty="0">
                        <a:solidFill>
                          <a:srgbClr val="003C52"/>
                        </a:solidFill>
                        <a:effectLst/>
                        <a:latin typeface="Calibri"/>
                      </a:endParaRPr>
                    </a:p>
                    <a:p>
                      <a:pPr marL="285750" lvl="0" indent="-285750" algn="l">
                        <a:buFont typeface="Wingdings" panose="05000000000000000000" pitchFamily="2" charset="2"/>
                        <a:buChar char="§"/>
                      </a:pPr>
                      <a:r>
                        <a:rPr lang="en-US" sz="1400" b="0" i="0" u="none" strike="noStrike" kern="1200" baseline="0" noProof="0" dirty="0">
                          <a:solidFill>
                            <a:srgbClr val="003C52"/>
                          </a:solidFill>
                          <a:effectLst/>
                          <a:latin typeface="Calibri"/>
                        </a:rPr>
                        <a:t>Developed by: NIST</a:t>
                      </a:r>
                    </a:p>
                    <a:p>
                      <a:pPr marL="285750" lvl="0" indent="-285750" algn="l">
                        <a:buFont typeface="Wingdings" panose="05000000000000000000" pitchFamily="2" charset="2"/>
                        <a:buChar char="§"/>
                      </a:pPr>
                      <a:endParaRPr kumimoji="0" lang="en-US" sz="1400" b="0" i="0" u="none" strike="noStrike" kern="1200" cap="none" spc="0" normalizeH="0" baseline="0" noProof="0" dirty="0">
                        <a:ln>
                          <a:noFill/>
                        </a:ln>
                        <a:solidFill>
                          <a:srgbClr val="003C52"/>
                        </a:solidFill>
                        <a:effectLst/>
                        <a:uLnTx/>
                        <a:uFillTx/>
                        <a:latin typeface="Calibri"/>
                        <a:ea typeface="+mn-ea"/>
                        <a:cs typeface="+mn-cs"/>
                      </a:endParaRPr>
                    </a:p>
                    <a:p>
                      <a:pPr marL="0" lvl="0" indent="0" algn="l">
                        <a:buFont typeface="Wingdings" panose="05000000000000000000" pitchFamily="2" charset="2"/>
                        <a:buNone/>
                      </a:pPr>
                      <a:endParaRPr kumimoji="0" lang="en-US" sz="1200" b="0" i="0" u="none" strike="noStrike" kern="1200" cap="none" spc="0" normalizeH="0" baseline="0" noProof="0" dirty="0">
                        <a:ln>
                          <a:noFill/>
                        </a:ln>
                        <a:solidFill>
                          <a:srgbClr val="003C52"/>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C52"/>
                          </a:solidFill>
                          <a:effectLst/>
                          <a:uLnTx/>
                          <a:uFillTx/>
                          <a:latin typeface="+mn-lt"/>
                          <a:ea typeface="+mn-ea"/>
                          <a:cs typeface="+mn-cs"/>
                        </a:rPr>
                        <a:t>*Also available under cybersecurity resources at ccalac.org</a:t>
                      </a:r>
                    </a:p>
                  </a:txBody>
                  <a:tcPr/>
                </a:tc>
                <a:tc>
                  <a:txBody>
                    <a:bodyPr/>
                    <a:lstStyle/>
                    <a:p>
                      <a:endParaRPr lang="en-US" dirty="0"/>
                    </a:p>
                  </a:txBody>
                  <a:tcPr/>
                </a:tc>
                <a:extLst>
                  <a:ext uri="{0D108BD9-81ED-4DB2-BD59-A6C34878D82A}">
                    <a16:rowId xmlns:a16="http://schemas.microsoft.com/office/drawing/2014/main" val="3028521292"/>
                  </a:ext>
                </a:extLst>
              </a:tr>
            </a:tbl>
          </a:graphicData>
        </a:graphic>
      </p:graphicFrame>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73</a:t>
            </a:fld>
            <a:endParaRPr lang="en-US" sz="1400" dirty="0">
              <a:solidFill>
                <a:srgbClr val="003C52"/>
              </a:solidFill>
            </a:endParaRPr>
          </a:p>
        </p:txBody>
      </p:sp>
      <p:pic>
        <p:nvPicPr>
          <p:cNvPr id="6" name="Picture 8" descr="A document with text and a diagram&#10;&#10;Description automatically generated">
            <a:extLst>
              <a:ext uri="{FF2B5EF4-FFF2-40B4-BE49-F238E27FC236}">
                <a16:creationId xmlns:a16="http://schemas.microsoft.com/office/drawing/2014/main" id="{01ED3221-93AD-2712-F215-0BB0112A439B}"/>
              </a:ext>
            </a:extLst>
          </p:cNvPr>
          <p:cNvPicPr>
            <a:picLocks noChangeAspect="1"/>
          </p:cNvPicPr>
          <p:nvPr/>
        </p:nvPicPr>
        <p:blipFill>
          <a:blip r:embed="rId3"/>
          <a:stretch>
            <a:fillRect/>
          </a:stretch>
        </p:blipFill>
        <p:spPr>
          <a:xfrm>
            <a:off x="5209958" y="2204248"/>
            <a:ext cx="2743200" cy="3927175"/>
          </a:xfrm>
          <a:prstGeom prst="rect">
            <a:avLst/>
          </a:prstGeom>
        </p:spPr>
      </p:pic>
      <p:pic>
        <p:nvPicPr>
          <p:cNvPr id="9" name="Picture 8">
            <a:hlinkClick r:id="rId4" action="ppaction://hlinksldjump"/>
            <a:extLst>
              <a:ext uri="{FF2B5EF4-FFF2-40B4-BE49-F238E27FC236}">
                <a16:creationId xmlns:a16="http://schemas.microsoft.com/office/drawing/2014/main" id="{FA554775-080C-44AA-92D4-C926926CC5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1601242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5" name="Title 4">
            <a:extLst>
              <a:ext uri="{FF2B5EF4-FFF2-40B4-BE49-F238E27FC236}">
                <a16:creationId xmlns:a16="http://schemas.microsoft.com/office/drawing/2014/main" id="{E7D8B496-E7F9-41D6-B777-1B3F78396C67}"/>
              </a:ext>
            </a:extLst>
          </p:cNvPr>
          <p:cNvSpPr>
            <a:spLocks noGrp="1"/>
          </p:cNvSpPr>
          <p:nvPr>
            <p:ph type="ctrTitle"/>
          </p:nvPr>
        </p:nvSpPr>
        <p:spPr>
          <a:xfrm>
            <a:off x="685800" y="1602749"/>
            <a:ext cx="7772400" cy="1470025"/>
          </a:xfrm>
        </p:spPr>
        <p:txBody>
          <a:bodyPr>
            <a:normAutofit/>
          </a:bodyPr>
          <a:lstStyle/>
          <a:p>
            <a:r>
              <a:rPr lang="en-US" sz="4800" b="1" dirty="0">
                <a:cs typeface="Calibri"/>
              </a:rPr>
              <a:t>Thank You</a:t>
            </a:r>
          </a:p>
        </p:txBody>
      </p:sp>
      <p:sp>
        <p:nvSpPr>
          <p:cNvPr id="6" name="Subtitle 5">
            <a:extLst>
              <a:ext uri="{FF2B5EF4-FFF2-40B4-BE49-F238E27FC236}">
                <a16:creationId xmlns:a16="http://schemas.microsoft.com/office/drawing/2014/main" id="{E8D60505-7511-47A3-854A-37D0CFDFD556}"/>
              </a:ext>
            </a:extLst>
          </p:cNvPr>
          <p:cNvSpPr>
            <a:spLocks noGrp="1"/>
          </p:cNvSpPr>
          <p:nvPr>
            <p:ph type="subTitle" idx="1"/>
          </p:nvPr>
        </p:nvSpPr>
        <p:spPr>
          <a:xfrm>
            <a:off x="685800" y="4819854"/>
            <a:ext cx="7772400" cy="1329168"/>
          </a:xfrm>
        </p:spPr>
        <p:txBody>
          <a:bodyPr vert="horz" lIns="91440" tIns="45720" rIns="91440" bIns="45720" rtlCol="0" anchor="t">
            <a:normAutofit/>
          </a:bodyPr>
          <a:lstStyle/>
          <a:p>
            <a:r>
              <a:rPr lang="en-US" sz="1600" dirty="0">
                <a:solidFill>
                  <a:srgbClr val="003C52"/>
                </a:solidFill>
              </a:rPr>
              <a:t>Questions?</a:t>
            </a:r>
            <a:endParaRPr lang="en-US" sz="1600" dirty="0">
              <a:solidFill>
                <a:srgbClr val="899198"/>
              </a:solidFill>
            </a:endParaRPr>
          </a:p>
          <a:p>
            <a:r>
              <a:rPr lang="en-US" sz="1600" dirty="0">
                <a:solidFill>
                  <a:srgbClr val="003C52"/>
                </a:solidFill>
              </a:rPr>
              <a:t>Candice Rowland</a:t>
            </a:r>
            <a:endParaRPr lang="en-US" sz="1600" dirty="0">
              <a:cs typeface="Calibri"/>
            </a:endParaRPr>
          </a:p>
          <a:p>
            <a:r>
              <a:rPr lang="en-US" sz="1600" dirty="0">
                <a:solidFill>
                  <a:srgbClr val="003C52"/>
                </a:solidFill>
                <a:cs typeface="Calibri"/>
                <a:hlinkClick r:id="rId2"/>
              </a:rPr>
              <a:t>crowland@ccalac.org</a:t>
            </a:r>
            <a:endParaRPr lang="en-US" sz="1600" dirty="0">
              <a:solidFill>
                <a:srgbClr val="003C52"/>
              </a:solidFill>
              <a:cs typeface="Calibri"/>
            </a:endParaRPr>
          </a:p>
          <a:p>
            <a:endParaRPr lang="en-US" sz="1600" dirty="0">
              <a:solidFill>
                <a:srgbClr val="003C52"/>
              </a:solidFill>
              <a:cs typeface="Calibri"/>
            </a:endParaRPr>
          </a:p>
        </p:txBody>
      </p:sp>
      <p:sp>
        <p:nvSpPr>
          <p:cNvPr id="2" name="TextBox 1">
            <a:extLst>
              <a:ext uri="{FF2B5EF4-FFF2-40B4-BE49-F238E27FC236}">
                <a16:creationId xmlns:a16="http://schemas.microsoft.com/office/drawing/2014/main" id="{CE94A2E5-A2D4-66BA-FC5F-93D1AE9B1D3D}"/>
              </a:ext>
            </a:extLst>
          </p:cNvPr>
          <p:cNvSpPr txBox="1"/>
          <p:nvPr/>
        </p:nvSpPr>
        <p:spPr>
          <a:xfrm>
            <a:off x="981075" y="3495675"/>
            <a:ext cx="753427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Presentation and Toolkit Developed by: </a:t>
            </a:r>
          </a:p>
          <a:p>
            <a:pPr algn="ctr"/>
            <a:r>
              <a:rPr lang="en-US" sz="2000" dirty="0"/>
              <a:t>Candice Rowland, Manager of Health IT and Cybersecurity Programs and Jacky Torres, HCC Health IT Intern</a:t>
            </a:r>
            <a:endParaRPr lang="en-US" sz="2000" dirty="0">
              <a:cs typeface="Calibri"/>
            </a:endParaRPr>
          </a:p>
        </p:txBody>
      </p:sp>
      <p:pic>
        <p:nvPicPr>
          <p:cNvPr id="9" name="Picture 8">
            <a:hlinkClick r:id="rId3" action="ppaction://hlinksldjump"/>
            <a:extLst>
              <a:ext uri="{FF2B5EF4-FFF2-40B4-BE49-F238E27FC236}">
                <a16:creationId xmlns:a16="http://schemas.microsoft.com/office/drawing/2014/main" id="{DDFED9AB-EF6D-4C20-916E-FBC223CAA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5257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10" name="Slide Number Placeholder 9">
            <a:extLst>
              <a:ext uri="{FF2B5EF4-FFF2-40B4-BE49-F238E27FC236}">
                <a16:creationId xmlns:a16="http://schemas.microsoft.com/office/drawing/2014/main" id="{668AD311-DE87-465C-A9BF-91C23ECE3859}"/>
              </a:ext>
            </a:extLst>
          </p:cNvPr>
          <p:cNvSpPr>
            <a:spLocks noGrp="1"/>
          </p:cNvSpPr>
          <p:nvPr>
            <p:ph type="sldNum" sz="quarter" idx="12"/>
          </p:nvPr>
        </p:nvSpPr>
        <p:spPr/>
        <p:txBody>
          <a:bodyPr/>
          <a:lstStyle/>
          <a:p>
            <a:fld id="{4626677D-AC9E-4D17-BB01-A8568A13F823}" type="slidenum">
              <a:rPr lang="en-US" sz="1400" smtClean="0">
                <a:solidFill>
                  <a:srgbClr val="003C52"/>
                </a:solidFill>
              </a:rPr>
              <a:t>8</a:t>
            </a:fld>
            <a:endParaRPr lang="en-US" sz="1400" dirty="0">
              <a:solidFill>
                <a:srgbClr val="003C52"/>
              </a:solidFill>
            </a:endParaRPr>
          </a:p>
        </p:txBody>
      </p:sp>
      <p:sp>
        <p:nvSpPr>
          <p:cNvPr id="14" name="Title 4">
            <a:extLst>
              <a:ext uri="{FF2B5EF4-FFF2-40B4-BE49-F238E27FC236}">
                <a16:creationId xmlns:a16="http://schemas.microsoft.com/office/drawing/2014/main" id="{C7DF5F84-5212-40FA-B8BC-E9A301327337}"/>
              </a:ext>
            </a:extLst>
          </p:cNvPr>
          <p:cNvSpPr txBox="1">
            <a:spLocks/>
          </p:cNvSpPr>
          <p:nvPr/>
        </p:nvSpPr>
        <p:spPr>
          <a:xfrm>
            <a:off x="2033587" y="654695"/>
            <a:ext cx="5079715" cy="612775"/>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cs typeface="Calibri"/>
              </a:rPr>
              <a:t>Cybersecurity Landscape</a:t>
            </a:r>
            <a:endParaRPr lang="en-US" sz="4000" b="1" dirty="0"/>
          </a:p>
        </p:txBody>
      </p:sp>
      <p:sp>
        <p:nvSpPr>
          <p:cNvPr id="48" name="Content Placeholder 47">
            <a:extLst>
              <a:ext uri="{FF2B5EF4-FFF2-40B4-BE49-F238E27FC236}">
                <a16:creationId xmlns:a16="http://schemas.microsoft.com/office/drawing/2014/main" id="{483DD87A-37D0-E068-FE1E-BBDC81D30598}"/>
              </a:ext>
            </a:extLst>
          </p:cNvPr>
          <p:cNvSpPr>
            <a:spLocks noGrp="1"/>
          </p:cNvSpPr>
          <p:nvPr>
            <p:ph idx="1"/>
          </p:nvPr>
        </p:nvSpPr>
        <p:spPr>
          <a:xfrm>
            <a:off x="457200" y="1999622"/>
            <a:ext cx="8229600" cy="4629721"/>
          </a:xfrm>
        </p:spPr>
        <p:txBody>
          <a:bodyPr vert="horz" lIns="91440" tIns="45720" rIns="91440" bIns="45720" rtlCol="0" anchor="t">
            <a:noAutofit/>
          </a:bodyPr>
          <a:lstStyle/>
          <a:p>
            <a:r>
              <a:rPr lang="en-US" sz="2400" dirty="0">
                <a:cs typeface="Calibri"/>
              </a:rPr>
              <a:t>FQHCs are especially vulnerable as many do not have a dedicated cybersecurity budget and some don't even have cybersecurity included within their IT budgets at a time where cybersecurity budgets should be increasing.</a:t>
            </a:r>
          </a:p>
          <a:p>
            <a:endParaRPr lang="en-US" sz="2400" dirty="0">
              <a:cs typeface="Calibri"/>
            </a:endParaRPr>
          </a:p>
          <a:p>
            <a:endParaRPr lang="en-US" sz="2400" dirty="0">
              <a:cs typeface="Calibri"/>
            </a:endParaRPr>
          </a:p>
        </p:txBody>
      </p:sp>
      <p:pic>
        <p:nvPicPr>
          <p:cNvPr id="9" name="Picture 8">
            <a:hlinkClick r:id="rId2" action="ppaction://hlinksldjump"/>
            <a:extLst>
              <a:ext uri="{FF2B5EF4-FFF2-40B4-BE49-F238E27FC236}">
                <a16:creationId xmlns:a16="http://schemas.microsoft.com/office/drawing/2014/main" id="{36758848-B433-4774-ACAF-D8EDBF3AEE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709955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381000"/>
          </a:xfrm>
          <a:prstGeom prst="rect">
            <a:avLst/>
          </a:prstGeom>
          <a:solidFill>
            <a:srgbClr val="003C52"/>
          </a:solidFill>
          <a:ln>
            <a:solidFill>
              <a:srgbClr val="003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C52"/>
              </a:solidFill>
            </a:endParaRPr>
          </a:p>
        </p:txBody>
      </p:sp>
      <p:sp>
        <p:nvSpPr>
          <p:cNvPr id="8" name="TextBox 7"/>
          <p:cNvSpPr txBox="1"/>
          <p:nvPr/>
        </p:nvSpPr>
        <p:spPr>
          <a:xfrm>
            <a:off x="2708910" y="73670"/>
            <a:ext cx="6400800" cy="261610"/>
          </a:xfrm>
          <a:prstGeom prst="rect">
            <a:avLst/>
          </a:prstGeom>
          <a:noFill/>
        </p:spPr>
        <p:txBody>
          <a:bodyPr wrap="square" rtlCol="0">
            <a:spAutoFit/>
          </a:bodyPr>
          <a:lstStyle/>
          <a:p>
            <a:pPr algn="r"/>
            <a:r>
              <a:rPr lang="en-US" sz="1100" b="1" dirty="0">
                <a:solidFill>
                  <a:schemeClr val="bg1"/>
                </a:solidFill>
                <a:latin typeface="Century Gothic" panose="020B0502020202020204" pitchFamily="34" charset="0"/>
              </a:rPr>
              <a:t>Member Driven.              Patient Focused.</a:t>
            </a:r>
          </a:p>
        </p:txBody>
      </p:sp>
      <p:sp>
        <p:nvSpPr>
          <p:cNvPr id="5" name="Title 4">
            <a:extLst>
              <a:ext uri="{FF2B5EF4-FFF2-40B4-BE49-F238E27FC236}">
                <a16:creationId xmlns:a16="http://schemas.microsoft.com/office/drawing/2014/main" id="{E7D8B496-E7F9-41D6-B777-1B3F78396C67}"/>
              </a:ext>
            </a:extLst>
          </p:cNvPr>
          <p:cNvSpPr>
            <a:spLocks noGrp="1"/>
          </p:cNvSpPr>
          <p:nvPr>
            <p:ph type="title"/>
          </p:nvPr>
        </p:nvSpPr>
        <p:spPr/>
        <p:txBody>
          <a:bodyPr>
            <a:normAutofit/>
          </a:bodyPr>
          <a:lstStyle/>
          <a:p>
            <a:r>
              <a:rPr lang="en-US" sz="3200" cap="none" dirty="0"/>
              <a:t>Security and IT Vendors  </a:t>
            </a:r>
            <a:endParaRPr lang="en-US" sz="2000" b="0" dirty="0"/>
          </a:p>
        </p:txBody>
      </p:sp>
      <p:sp>
        <p:nvSpPr>
          <p:cNvPr id="3" name="Slide Number Placeholder 2">
            <a:extLst>
              <a:ext uri="{FF2B5EF4-FFF2-40B4-BE49-F238E27FC236}">
                <a16:creationId xmlns:a16="http://schemas.microsoft.com/office/drawing/2014/main" id="{19738157-09DA-40A1-B02A-8EE1235A72CE}"/>
              </a:ext>
            </a:extLst>
          </p:cNvPr>
          <p:cNvSpPr>
            <a:spLocks noGrp="1"/>
          </p:cNvSpPr>
          <p:nvPr>
            <p:ph type="sldNum" sz="quarter" idx="12"/>
          </p:nvPr>
        </p:nvSpPr>
        <p:spPr/>
        <p:txBody>
          <a:bodyPr/>
          <a:lstStyle/>
          <a:p>
            <a:fld id="{4626677D-AC9E-4D17-BB01-A8568A13F823}" type="slidenum">
              <a:rPr lang="en-US" sz="1400" smtClean="0">
                <a:solidFill>
                  <a:srgbClr val="003C52"/>
                </a:solidFill>
              </a:rPr>
              <a:t>9</a:t>
            </a:fld>
            <a:endParaRPr lang="en-US" sz="1400" dirty="0">
              <a:solidFill>
                <a:srgbClr val="003C52"/>
              </a:solidFill>
            </a:endParaRPr>
          </a:p>
        </p:txBody>
      </p:sp>
      <p:pic>
        <p:nvPicPr>
          <p:cNvPr id="10" name="Picture 9">
            <a:extLst>
              <a:ext uri="{FF2B5EF4-FFF2-40B4-BE49-F238E27FC236}">
                <a16:creationId xmlns:a16="http://schemas.microsoft.com/office/drawing/2014/main" id="{B7EB05DE-309B-4E47-9F52-19A9D97E2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13" y="1357766"/>
            <a:ext cx="7699374" cy="2897850"/>
          </a:xfrm>
          <a:prstGeom prst="rect">
            <a:avLst/>
          </a:prstGeom>
        </p:spPr>
      </p:pic>
      <p:sp>
        <p:nvSpPr>
          <p:cNvPr id="2" name="TextBox 1">
            <a:extLst>
              <a:ext uri="{FF2B5EF4-FFF2-40B4-BE49-F238E27FC236}">
                <a16:creationId xmlns:a16="http://schemas.microsoft.com/office/drawing/2014/main" id="{74B2552D-F7AB-F14B-2AEF-5B46950D7D49}"/>
              </a:ext>
            </a:extLst>
          </p:cNvPr>
          <p:cNvSpPr txBox="1"/>
          <p:nvPr/>
        </p:nvSpPr>
        <p:spPr>
          <a:xfrm>
            <a:off x="722855" y="5130451"/>
            <a:ext cx="758346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000000"/>
                </a:solidFill>
                <a:cs typeface="Calibri"/>
              </a:rPr>
              <a:t>Includes a list of security and IT vendors and tools used amongst CCALAC members and that offer distinct services to empower organizations to strengthen their defenses against cyber threats. </a:t>
            </a:r>
            <a:endParaRPr lang="en-US" dirty="0">
              <a:solidFill>
                <a:srgbClr val="000000"/>
              </a:solidFill>
              <a:cs typeface="Calibri"/>
            </a:endParaRPr>
          </a:p>
        </p:txBody>
      </p:sp>
      <p:sp>
        <p:nvSpPr>
          <p:cNvPr id="12" name="TextBox 11">
            <a:extLst>
              <a:ext uri="{FF2B5EF4-FFF2-40B4-BE49-F238E27FC236}">
                <a16:creationId xmlns:a16="http://schemas.microsoft.com/office/drawing/2014/main" id="{BD7A93CC-6650-4F5A-4D5F-3DD892ABE4B4}"/>
              </a:ext>
            </a:extLst>
          </p:cNvPr>
          <p:cNvSpPr txBox="1"/>
          <p:nvPr/>
        </p:nvSpPr>
        <p:spPr>
          <a:xfrm>
            <a:off x="6610351" y="609600"/>
            <a:ext cx="2348753" cy="369332"/>
          </a:xfrm>
          <a:prstGeom prst="rect">
            <a:avLst/>
          </a:prstGeom>
          <a:noFill/>
        </p:spPr>
        <p:txBody>
          <a:bodyPr wrap="square" rtlCol="0">
            <a:spAutoFit/>
          </a:bodyPr>
          <a:lstStyle/>
          <a:p>
            <a:r>
              <a:rPr lang="en-US" b="1" dirty="0">
                <a:hlinkClick r:id="rId3" action="ppaction://hlinksldjump"/>
              </a:rPr>
              <a:t>Table of Contents</a:t>
            </a:r>
            <a:endParaRPr lang="en-US" b="1" dirty="0"/>
          </a:p>
        </p:txBody>
      </p:sp>
      <p:pic>
        <p:nvPicPr>
          <p:cNvPr id="11" name="Picture 10">
            <a:hlinkClick r:id="rId3" action="ppaction://hlinksldjump"/>
            <a:extLst>
              <a:ext uri="{FF2B5EF4-FFF2-40B4-BE49-F238E27FC236}">
                <a16:creationId xmlns:a16="http://schemas.microsoft.com/office/drawing/2014/main" id="{4D1365A2-288D-4021-B6D5-7AE504F2CF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152399"/>
            <a:ext cx="1422969" cy="914400"/>
          </a:xfrm>
          <a:prstGeom prst="rect">
            <a:avLst/>
          </a:prstGeom>
        </p:spPr>
      </p:pic>
    </p:spTree>
    <p:extLst>
      <p:ext uri="{BB962C8B-B14F-4D97-AF65-F5344CB8AC3E}">
        <p14:creationId xmlns:p14="http://schemas.microsoft.com/office/powerpoint/2010/main" val="2696029426"/>
      </p:ext>
    </p:extLst>
  </p:cSld>
  <p:clrMapOvr>
    <a:masterClrMapping/>
  </p:clrMapOvr>
</p:sld>
</file>

<file path=ppt/theme/theme1.xml><?xml version="1.0" encoding="utf-8"?>
<a:theme xmlns:a="http://schemas.openxmlformats.org/drawingml/2006/main" name="Powerpoint Template REDESIGN">
  <a:themeElements>
    <a:clrScheme name="Custom 4">
      <a:dk1>
        <a:srgbClr val="003C52"/>
      </a:dk1>
      <a:lt1>
        <a:sysClr val="window" lastClr="FFFFFF"/>
      </a:lt1>
      <a:dk2>
        <a:srgbClr val="D8D8D8"/>
      </a:dk2>
      <a:lt2>
        <a:srgbClr val="FFFFFF"/>
      </a:lt2>
      <a:accent1>
        <a:srgbClr val="0F5666"/>
      </a:accent1>
      <a:accent2>
        <a:srgbClr val="A9B5C7"/>
      </a:accent2>
      <a:accent3>
        <a:srgbClr val="A3171E"/>
      </a:accent3>
      <a:accent4>
        <a:srgbClr val="F7C1A3"/>
      </a:accent4>
      <a:accent5>
        <a:srgbClr val="7C9FCF"/>
      </a:accent5>
      <a:accent6>
        <a:srgbClr val="BF7B89"/>
      </a:accent6>
      <a:hlink>
        <a:srgbClr val="710E21"/>
      </a:hlink>
      <a:folHlink>
        <a:srgbClr val="710E2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ybersecurity Toolkit Overview Presentation" id="{6A496343-F9D7-478F-8FF2-2FAEF0AC15E1}" vid="{6D9B51F3-0A25-4661-AFAC-1911DBBA47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584899f-c702-4318-ae2f-d361659c962e">
      <Terms xmlns="http://schemas.microsoft.com/office/infopath/2007/PartnerControls"/>
    </lcf76f155ced4ddcb4097134ff3c332f>
    <TaxCatchAll xmlns="bf85ac16-006d-484c-b03e-456dcda48b7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9C505B57CE2A42A9055B7CCF944225" ma:contentTypeVersion="18" ma:contentTypeDescription="Create a new document." ma:contentTypeScope="" ma:versionID="e2329ae6d955dbf27314537486a289d9">
  <xsd:schema xmlns:xsd="http://www.w3.org/2001/XMLSchema" xmlns:xs="http://www.w3.org/2001/XMLSchema" xmlns:p="http://schemas.microsoft.com/office/2006/metadata/properties" xmlns:ns2="d584899f-c702-4318-ae2f-d361659c962e" xmlns:ns3="bf85ac16-006d-484c-b03e-456dcda48b7f" targetNamespace="http://schemas.microsoft.com/office/2006/metadata/properties" ma:root="true" ma:fieldsID="53e42da0122d54aab3ea1f17a099045a" ns2:_="" ns3:_="">
    <xsd:import namespace="d584899f-c702-4318-ae2f-d361659c962e"/>
    <xsd:import namespace="bf85ac16-006d-484c-b03e-456dcda48b7f"/>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AutoKeyPoints" minOccurs="0"/>
                <xsd:element ref="ns2:MediaServiceKeyPoints" minOccurs="0"/>
                <xsd:element ref="ns2:MediaServiceDateTaken" minOccurs="0"/>
                <xsd:element ref="ns2:MediaServiceAutoTag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84899f-c702-4318-ae2f-d361659c96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c90defc-c313-43fa-a86a-bb7c3477cf1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85ac16-006d-484c-b03e-456dcda48b7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7993e3-681c-4657-841b-85362a2fcfd1}" ma:internalName="TaxCatchAll" ma:showField="CatchAllData" ma:web="bf85ac16-006d-484c-b03e-456dcda48b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B1E4EA-0A5C-473A-9683-1066BF2480FE}">
  <ds:schemaRefs>
    <ds:schemaRef ds:uri="http://schemas.microsoft.com/sharepoint/v3/contenttype/forms"/>
  </ds:schemaRefs>
</ds:datastoreItem>
</file>

<file path=customXml/itemProps2.xml><?xml version="1.0" encoding="utf-8"?>
<ds:datastoreItem xmlns:ds="http://schemas.openxmlformats.org/officeDocument/2006/customXml" ds:itemID="{0772DBB0-E875-434B-ADC5-F3A5A9399432}">
  <ds:schemaRefs>
    <ds:schemaRef ds:uri="bf85ac16-006d-484c-b03e-456dcda48b7f"/>
    <ds:schemaRef ds:uri="d584899f-c702-4318-ae2f-d361659c96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C0FC64-9350-48A2-A7CA-6D78AFC03AA1}"/>
</file>

<file path=docProps/app.xml><?xml version="1.0" encoding="utf-8"?>
<Properties xmlns="http://schemas.openxmlformats.org/officeDocument/2006/extended-properties" xmlns:vt="http://schemas.openxmlformats.org/officeDocument/2006/docPropsVTypes">
  <Template>Cybersecurity Toolkit Overview Presentation</Template>
  <TotalTime>4005</TotalTime>
  <Words>6223</Words>
  <Application>Microsoft Office PowerPoint</Application>
  <PresentationFormat>On-screen Show (4:3)</PresentationFormat>
  <Paragraphs>738</Paragraphs>
  <Slides>74</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1" baseType="lpstr">
      <vt:lpstr>Arial</vt:lpstr>
      <vt:lpstr>Calibri</vt:lpstr>
      <vt:lpstr>Century Gothic</vt:lpstr>
      <vt:lpstr>Wingdings</vt:lpstr>
      <vt:lpstr>Wingdings,Sans-Serif</vt:lpstr>
      <vt:lpstr>Powerpoint Template REDESIGN</vt:lpstr>
      <vt:lpstr>Acrobat Document</vt:lpstr>
      <vt:lpstr>CCALAC’s Cybersecurity Toolkit</vt:lpstr>
      <vt:lpstr>Table of Contents</vt:lpstr>
      <vt:lpstr>Introduction to Cybersecurity Toolkit </vt:lpstr>
      <vt:lpstr>PowerPoint Presentation</vt:lpstr>
      <vt:lpstr>PowerPoint Presentation</vt:lpstr>
      <vt:lpstr>PowerPoint Presentation</vt:lpstr>
      <vt:lpstr>PowerPoint Presentation</vt:lpstr>
      <vt:lpstr>PowerPoint Presentation</vt:lpstr>
      <vt:lpstr>Security and IT Vendors  </vt:lpstr>
      <vt:lpstr>PowerPoint Presentation</vt:lpstr>
      <vt:lpstr>PowerPoint Presentation</vt:lpstr>
      <vt:lpstr>PowerPoint Presentation</vt:lpstr>
      <vt:lpstr>PowerPoint Presentation</vt:lpstr>
      <vt:lpstr>PowerPoint Presentation</vt:lpstr>
      <vt:lpstr>Security Policies  </vt:lpstr>
      <vt:lpstr>PowerPoint Presentation</vt:lpstr>
      <vt:lpstr>PowerPoint Presentation</vt:lpstr>
      <vt:lpstr>PowerPoint Presentation</vt:lpstr>
      <vt:lpstr>PowerPoint Presentation</vt:lpstr>
      <vt:lpstr>Cybersecurity Templates</vt:lpstr>
      <vt:lpstr>PowerPoint Presentation</vt:lpstr>
      <vt:lpstr>PowerPoint Presentation</vt:lpstr>
      <vt:lpstr>PowerPoint Presentation</vt:lpstr>
      <vt:lpstr>PowerPoint Presentation</vt:lpstr>
      <vt:lpstr>PowerPoint Presentation</vt:lpstr>
      <vt:lpstr>Security Frameworks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Compliance and Regulations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Cybersecurity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Toolkits and Guides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Toolkit  Health Information Technology Division</dc:title>
  <dc:creator>Jacqueline Torres</dc:creator>
  <cp:lastModifiedBy>Candice Rowland</cp:lastModifiedBy>
  <cp:revision>132</cp:revision>
  <dcterms:created xsi:type="dcterms:W3CDTF">2023-08-02T16:37:51Z</dcterms:created>
  <dcterms:modified xsi:type="dcterms:W3CDTF">2024-01-30T19:54:47Z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0x0101001B9C505B57CE2A42A9055B7CCF944225</vt:lpwstr>
  </property>
  <property fmtid="{D5CDD505-2E9C-101B-9397-08002B2CF9AE}" pid="3" name="_dlc_DocIdItemGuid">
    <vt:lpwstr>174b5540-dfe3-4487-b9d0-f74acec650b8</vt:lpwstr>
  </property>
  <property fmtid="{D5CDD505-2E9C-101B-9397-08002B2CF9AE}" pid="4" name="MediaServiceImageTags">
    <vt:lpwstr/>
  </property>
</Properties>
</file>