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7" r:id="rId2"/>
    <p:sldId id="258" r:id="rId3"/>
    <p:sldId id="259" r:id="rId4"/>
    <p:sldId id="260" r:id="rId5"/>
    <p:sldId id="261" r:id="rId6"/>
    <p:sldId id="262" r:id="rId7"/>
    <p:sldId id="310"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1" r:id="rId26"/>
    <p:sldId id="280"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663A7-91FE-466E-BF2E-B64AD8857694}" type="datetimeFigureOut">
              <a:rPr lang="en-US" smtClean="0"/>
              <a:t>3/31/2016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E8E49-48A1-4040-A910-ED78B07991B2}" type="slidenum">
              <a:rPr lang="en-US" smtClean="0"/>
              <a:t>‹#›</a:t>
            </a:fld>
            <a:endParaRPr lang="en-US"/>
          </a:p>
        </p:txBody>
      </p:sp>
    </p:spTree>
    <p:extLst>
      <p:ext uri="{BB962C8B-B14F-4D97-AF65-F5344CB8AC3E}">
        <p14:creationId xmlns:p14="http://schemas.microsoft.com/office/powerpoint/2010/main" val="327052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you</a:t>
            </a:r>
            <a:r>
              <a:rPr lang="en-US" baseline="0" dirty="0" smtClean="0"/>
              <a:t> look at someone and categorize them as M or F, what are you really interpreting and commenting on?</a:t>
            </a:r>
            <a:endParaRPr lang="en-US" dirty="0"/>
          </a:p>
        </p:txBody>
      </p:sp>
      <p:sp>
        <p:nvSpPr>
          <p:cNvPr id="4" name="Slide Number Placeholder 3"/>
          <p:cNvSpPr>
            <a:spLocks noGrp="1"/>
          </p:cNvSpPr>
          <p:nvPr>
            <p:ph type="sldNum" sz="quarter" idx="10"/>
          </p:nvPr>
        </p:nvSpPr>
        <p:spPr/>
        <p:txBody>
          <a:bodyPr/>
          <a:lstStyle/>
          <a:p>
            <a:fld id="{C447A467-F970-8842-88F2-D165BAC0B52A}" type="slidenum">
              <a:rPr lang="en-US" smtClean="0"/>
              <a:pPr/>
              <a:t>4</a:t>
            </a:fld>
            <a:endParaRPr lang="en-US"/>
          </a:p>
        </p:txBody>
      </p:sp>
    </p:spTree>
    <p:extLst>
      <p:ext uri="{BB962C8B-B14F-4D97-AF65-F5344CB8AC3E}">
        <p14:creationId xmlns:p14="http://schemas.microsoft.com/office/powerpoint/2010/main" val="84405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7649A51F-B873-E34C-BAEE-B43D821340B0}" type="slidenum">
              <a:rPr lang="en-US"/>
              <a:pPr/>
              <a:t>35</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charset="-128"/>
            </a:endParaRPr>
          </a:p>
        </p:txBody>
      </p:sp>
    </p:spTree>
    <p:extLst>
      <p:ext uri="{BB962C8B-B14F-4D97-AF65-F5344CB8AC3E}">
        <p14:creationId xmlns:p14="http://schemas.microsoft.com/office/powerpoint/2010/main" val="41320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endParaRPr lang="en-US">
              <a:ea typeface="ＭＳ Ｐゴシック" pitchFamily="-65" charset="-128"/>
              <a:cs typeface="ＭＳ Ｐゴシック" pitchFamily="-65"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FFBAC20D-C786-2447-A457-CD64CE2B1527}" type="slidenum">
              <a:rPr lang="en-US"/>
              <a:pPr/>
              <a:t>39</a:t>
            </a:fld>
            <a:endParaRPr lang="en-US"/>
          </a:p>
        </p:txBody>
      </p:sp>
    </p:spTree>
    <p:extLst>
      <p:ext uri="{BB962C8B-B14F-4D97-AF65-F5344CB8AC3E}">
        <p14:creationId xmlns:p14="http://schemas.microsoft.com/office/powerpoint/2010/main" val="3305421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pPr>
            <a:endParaRPr lang="en-US" dirty="0">
              <a:ea typeface="ＭＳ Ｐゴシック" pitchFamily="-65" charset="-128"/>
              <a:cs typeface="ＭＳ Ｐゴシック" pitchFamily="-65"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9583D3BF-86AF-8F41-8507-44131F09D89D}" type="slidenum">
              <a:rPr lang="en-US"/>
              <a:pPr/>
              <a:t>42</a:t>
            </a:fld>
            <a:endParaRPr lang="en-US"/>
          </a:p>
        </p:txBody>
      </p:sp>
    </p:spTree>
    <p:extLst>
      <p:ext uri="{BB962C8B-B14F-4D97-AF65-F5344CB8AC3E}">
        <p14:creationId xmlns:p14="http://schemas.microsoft.com/office/powerpoint/2010/main" val="2326243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581BE951-CCB2-0C4A-BB29-2D8F55AF617C}" type="slidenum">
              <a:rPr lang="en-US" smtClean="0"/>
              <a:pPr/>
              <a:t>50</a:t>
            </a:fld>
            <a:endParaRPr lang="en-US" smtClean="0"/>
          </a:p>
        </p:txBody>
      </p:sp>
    </p:spTree>
    <p:extLst>
      <p:ext uri="{BB962C8B-B14F-4D97-AF65-F5344CB8AC3E}">
        <p14:creationId xmlns:p14="http://schemas.microsoft.com/office/powerpoint/2010/main" val="3816000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68C814-9A26-0548-8766-F565BBE99414}" type="slidenum">
              <a:rPr lang="en-US" smtClean="0"/>
              <a:pPr/>
              <a:t>53</a:t>
            </a:fld>
            <a:endParaRPr lang="en-US"/>
          </a:p>
        </p:txBody>
      </p:sp>
    </p:spTree>
    <p:extLst>
      <p:ext uri="{BB962C8B-B14F-4D97-AF65-F5344CB8AC3E}">
        <p14:creationId xmlns:p14="http://schemas.microsoft.com/office/powerpoint/2010/main" val="152910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234754-BEF8-436E-9548-FE8686DD2BD0}" type="slidenum">
              <a:rPr lang="en-US" smtClean="0"/>
              <a:t>5</a:t>
            </a:fld>
            <a:endParaRPr lang="en-US" dirty="0"/>
          </a:p>
        </p:txBody>
      </p:sp>
    </p:spTree>
    <p:extLst>
      <p:ext uri="{BB962C8B-B14F-4D97-AF65-F5344CB8AC3E}">
        <p14:creationId xmlns:p14="http://schemas.microsoft.com/office/powerpoint/2010/main" val="327920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you</a:t>
            </a:r>
            <a:r>
              <a:rPr lang="en-US" baseline="0" dirty="0" smtClean="0"/>
              <a:t> look at someone and categorize them as M or F, what are you really interpreting and commenting on?</a:t>
            </a:r>
            <a:endParaRPr lang="en-US" dirty="0"/>
          </a:p>
        </p:txBody>
      </p:sp>
      <p:sp>
        <p:nvSpPr>
          <p:cNvPr id="4" name="Slide Number Placeholder 3"/>
          <p:cNvSpPr>
            <a:spLocks noGrp="1"/>
          </p:cNvSpPr>
          <p:nvPr>
            <p:ph type="sldNum" sz="quarter" idx="10"/>
          </p:nvPr>
        </p:nvSpPr>
        <p:spPr/>
        <p:txBody>
          <a:bodyPr/>
          <a:lstStyle/>
          <a:p>
            <a:fld id="{C447A467-F970-8842-88F2-D165BAC0B52A}" type="slidenum">
              <a:rPr lang="en-US" smtClean="0"/>
              <a:pPr/>
              <a:t>6</a:t>
            </a:fld>
            <a:endParaRPr lang="en-US"/>
          </a:p>
        </p:txBody>
      </p:sp>
    </p:spTree>
    <p:extLst>
      <p:ext uri="{BB962C8B-B14F-4D97-AF65-F5344CB8AC3E}">
        <p14:creationId xmlns:p14="http://schemas.microsoft.com/office/powerpoint/2010/main" val="418475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0" y="0"/>
            <a:ext cx="1588" cy="1588"/>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1710" tIns="67425" rIns="91710" bIns="45855" anchor="b"/>
          <a:lstStyle/>
          <a:p>
            <a:pPr hangingPunct="0">
              <a:lnSpc>
                <a:spcPct val="93000"/>
              </a:lnSpc>
              <a:buClr>
                <a:srgbClr val="000000"/>
              </a:buClr>
              <a:buSzPct val="100000"/>
              <a:buFont typeface="Times New Roman" panose="02020603050405020304" pitchFamily="18" charset="0"/>
              <a:buNone/>
            </a:pPr>
            <a:fld id="{F6C92885-5318-4B56-AD61-325A46EDF4B3}" type="slidenum">
              <a:rPr lang="en-US" altLang="en-US" sz="2400">
                <a:solidFill>
                  <a:srgbClr val="FFFFFF"/>
                </a:solidFill>
              </a:rPr>
              <a:pPr hangingPunct="0">
                <a:lnSpc>
                  <a:spcPct val="93000"/>
                </a:lnSpc>
                <a:buClr>
                  <a:srgbClr val="000000"/>
                </a:buClr>
                <a:buSzPct val="100000"/>
                <a:buFont typeface="Times New Roman" panose="02020603050405020304" pitchFamily="18" charset="0"/>
                <a:buNone/>
              </a:pPr>
              <a:t>8</a:t>
            </a:fld>
            <a:fld id="{80CAF0FD-8BF4-4D6C-A771-FF176537725A}" type="slidenum">
              <a:rPr lang="en-US" altLang="en-US" sz="2400">
                <a:solidFill>
                  <a:srgbClr val="FFFFFF"/>
                </a:solidFill>
              </a:rPr>
              <a:pPr hangingPunct="0">
                <a:lnSpc>
                  <a:spcPct val="93000"/>
                </a:lnSpc>
                <a:buClr>
                  <a:srgbClr val="000000"/>
                </a:buClr>
                <a:buSzPct val="100000"/>
                <a:buFont typeface="Times New Roman" panose="02020603050405020304" pitchFamily="18" charset="0"/>
                <a:buNone/>
              </a:pPr>
              <a:t>8</a:t>
            </a:fld>
            <a:endParaRPr lang="en-US" altLang="en-US" sz="2400">
              <a:solidFill>
                <a:srgbClr val="FFFFFF"/>
              </a:solidFill>
            </a:endParaRPr>
          </a:p>
        </p:txBody>
      </p:sp>
      <p:sp>
        <p:nvSpPr>
          <p:cNvPr id="62467" name="Rectangle 2"/>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1710" tIns="56640" rIns="91710" bIns="45855"/>
          <a:lstStyle>
            <a:lvl1pPr eaLnBrk="0" hangingPunct="0">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ea typeface="ＭＳ Ｐゴシック"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ea typeface="ＭＳ Ｐゴシック"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ea typeface="ＭＳ Ｐゴシック"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ea typeface="ＭＳ Ｐゴシック"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lnSpc>
                <a:spcPct val="93000"/>
              </a:lnSpc>
              <a:spcBef>
                <a:spcPct val="0"/>
              </a:spcBef>
              <a:buFontTx/>
              <a:buNone/>
            </a:pPr>
            <a:fld id="{DB9FE210-AC6B-4759-8034-A9A50A25DA47}" type="slidenum">
              <a:rPr lang="en-US" altLang="en-US">
                <a:latin typeface="Arial" panose="020B0604020202020204" pitchFamily="34" charset="0"/>
                <a:ea typeface="Arial Unicode MS" panose="020B0604020202020204" pitchFamily="34" charset="-128"/>
              </a:rPr>
              <a:pPr algn="r" eaLnBrk="1">
                <a:lnSpc>
                  <a:spcPct val="93000"/>
                </a:lnSpc>
                <a:spcBef>
                  <a:spcPct val="0"/>
                </a:spcBef>
                <a:buFontTx/>
                <a:buNone/>
              </a:pPr>
              <a:t>8</a:t>
            </a:fld>
            <a:endParaRPr lang="en-US" altLang="en-US">
              <a:latin typeface="Arial" panose="020B0604020202020204" pitchFamily="34" charset="0"/>
              <a:ea typeface="Arial Unicode MS" panose="020B0604020202020204" pitchFamily="34" charset="-128"/>
            </a:endParaRPr>
          </a:p>
        </p:txBody>
      </p:sp>
      <p:sp>
        <p:nvSpPr>
          <p:cNvPr id="62468" name="Rectangle 3"/>
          <p:cNvSpPr>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lIns="93177" tIns="46589" rIns="93177" bIns="46589" anchor="ctr"/>
          <a:lstStyle/>
          <a:p>
            <a:pPr hangingPunct="0">
              <a:lnSpc>
                <a:spcPct val="93000"/>
              </a:lnSpc>
              <a:buClr>
                <a:srgbClr val="000000"/>
              </a:buClr>
              <a:buSzPct val="100000"/>
              <a:buFont typeface="Times New Roman" panose="02020603050405020304" pitchFamily="18" charset="0"/>
              <a:buNone/>
            </a:pPr>
            <a:endParaRPr lang="en-US" altLang="en-US"/>
          </a:p>
        </p:txBody>
      </p:sp>
      <p:sp>
        <p:nvSpPr>
          <p:cNvPr id="62469" name="Text Box 4"/>
          <p:cNvSpPr>
            <a:spLocks noGrp="1" noChangeArrowheads="1"/>
          </p:cNvSpPr>
          <p:nvPr>
            <p:ph type="body"/>
          </p:nvPr>
        </p:nvSpPr>
        <p:spPr>
          <a:xfrm>
            <a:off x="701675" y="4416425"/>
            <a:ext cx="5603875" cy="4179888"/>
          </a:xfrm>
          <a:noFill/>
          <a:ln>
            <a:solidFill>
              <a:srgbClr val="000000"/>
            </a:solidFill>
            <a:miter lim="800000"/>
          </a:ln>
          <a:extLst>
            <a:ext uri="{909E8E84-426E-40DD-AFC4-6F175D3DCCD1}">
              <a14:hiddenFill xmlns:a14="http://schemas.microsoft.com/office/drawing/2010/main">
                <a:solidFill>
                  <a:srgbClr val="FFFFFF"/>
                </a:solidFill>
              </a14:hiddenFill>
            </a:ext>
          </a:extLst>
        </p:spPr>
        <p:txBody>
          <a:bodyPr wrap="none" anchor="ctr"/>
          <a:lstStyle/>
          <a:p>
            <a:r>
              <a:rPr lang="en-US" altLang="en-US" smtClean="0">
                <a:latin typeface="Times New Roman" panose="02020603050405020304" pitchFamily="18" charset="0"/>
                <a:ea typeface="ＭＳ Ｐゴシック" panose="020B0600070205080204" pitchFamily="34" charset="-128"/>
              </a:rPr>
              <a:t>Drian</a:t>
            </a:r>
          </a:p>
        </p:txBody>
      </p:sp>
      <p:sp>
        <p:nvSpPr>
          <p:cNvPr id="62470" name="Date Placeholder 1"/>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anose="02020603050405020304" pitchFamily="18" charset="0"/>
              <a:tabLst>
                <a:tab pos="736600" algn="l"/>
                <a:tab pos="1474788" algn="l"/>
                <a:tab pos="2211388" algn="l"/>
                <a:tab pos="2949575" algn="l"/>
              </a:tabLst>
              <a:defRPr sz="1200">
                <a:solidFill>
                  <a:srgbClr val="000000"/>
                </a:solidFill>
                <a:latin typeface="Times New Roman" panose="02020603050405020304" pitchFamily="18" charset="0"/>
                <a:ea typeface="ＭＳ Ｐゴシック"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736600" algn="l"/>
                <a:tab pos="1474788" algn="l"/>
                <a:tab pos="2211388" algn="l"/>
                <a:tab pos="2949575" algn="l"/>
              </a:tabLst>
              <a:defRPr sz="1200">
                <a:solidFill>
                  <a:srgbClr val="000000"/>
                </a:solidFill>
                <a:latin typeface="Times New Roman" panose="02020603050405020304" pitchFamily="18" charset="0"/>
                <a:ea typeface="ＭＳ Ｐゴシック"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736600" algn="l"/>
                <a:tab pos="1474788" algn="l"/>
                <a:tab pos="2211388" algn="l"/>
                <a:tab pos="2949575" algn="l"/>
              </a:tabLst>
              <a:defRPr sz="1200">
                <a:solidFill>
                  <a:srgbClr val="000000"/>
                </a:solidFill>
                <a:latin typeface="Times New Roman" panose="02020603050405020304" pitchFamily="18" charset="0"/>
                <a:ea typeface="ＭＳ Ｐゴシック"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736600" algn="l"/>
                <a:tab pos="1474788" algn="l"/>
                <a:tab pos="2211388" algn="l"/>
                <a:tab pos="2949575" algn="l"/>
              </a:tabLst>
              <a:defRPr sz="1200">
                <a:solidFill>
                  <a:srgbClr val="000000"/>
                </a:solidFill>
                <a:latin typeface="Times New Roman" panose="02020603050405020304" pitchFamily="18" charset="0"/>
                <a:ea typeface="ＭＳ Ｐゴシック"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736600" algn="l"/>
                <a:tab pos="1474788" algn="l"/>
                <a:tab pos="2211388" algn="l"/>
                <a:tab pos="29495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1388" algn="l"/>
                <a:tab pos="29495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1388" algn="l"/>
                <a:tab pos="29495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1388" algn="l"/>
                <a:tab pos="29495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1388" algn="l"/>
                <a:tab pos="29495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a:spcBef>
                <a:spcPct val="0"/>
              </a:spcBef>
            </a:pPr>
            <a:endParaRPr lang="en-US" altLang="en-US" sz="1400" smtClean="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0996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CC7721-A4AA-9640-B192-F9A4B7E9ECD4}" type="slidenum">
              <a:rPr lang="en-US" smtClean="0"/>
              <a:pPr/>
              <a:t>13</a:t>
            </a:fld>
            <a:endParaRPr lang="en-US"/>
          </a:p>
        </p:txBody>
      </p:sp>
    </p:spTree>
    <p:extLst>
      <p:ext uri="{BB962C8B-B14F-4D97-AF65-F5344CB8AC3E}">
        <p14:creationId xmlns:p14="http://schemas.microsoft.com/office/powerpoint/2010/main" val="164069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C50DD4-151F-EB45-AD7C-F90CE8183CA8}" type="slidenum">
              <a:rPr lang="en-US" smtClean="0"/>
              <a:pPr/>
              <a:t>14</a:t>
            </a:fld>
            <a:endParaRPr lang="en-US"/>
          </a:p>
        </p:txBody>
      </p:sp>
    </p:spTree>
    <p:extLst>
      <p:ext uri="{BB962C8B-B14F-4D97-AF65-F5344CB8AC3E}">
        <p14:creationId xmlns:p14="http://schemas.microsoft.com/office/powerpoint/2010/main" val="409220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C99F66DE-5751-40D3-9E62-27EFE68590BD}" type="slidenum">
              <a:rPr lang="en-US"/>
              <a:pPr/>
              <a:t>20</a:t>
            </a:fld>
            <a:endParaRPr lang="en-US"/>
          </a:p>
        </p:txBody>
      </p:sp>
    </p:spTree>
    <p:extLst>
      <p:ext uri="{BB962C8B-B14F-4D97-AF65-F5344CB8AC3E}">
        <p14:creationId xmlns:p14="http://schemas.microsoft.com/office/powerpoint/2010/main" val="163330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7A467-F970-8842-88F2-D165BAC0B52A}" type="slidenum">
              <a:rPr lang="en-US" smtClean="0"/>
              <a:pPr/>
              <a:t>22</a:t>
            </a:fld>
            <a:endParaRPr lang="en-US"/>
          </a:p>
        </p:txBody>
      </p:sp>
    </p:spTree>
    <p:extLst>
      <p:ext uri="{BB962C8B-B14F-4D97-AF65-F5344CB8AC3E}">
        <p14:creationId xmlns:p14="http://schemas.microsoft.com/office/powerpoint/2010/main" val="310216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390525" y="685800"/>
            <a:ext cx="6230938" cy="3505200"/>
          </a:xfrm>
        </p:spPr>
      </p:sp>
      <p:sp>
        <p:nvSpPr>
          <p:cNvPr id="92163" name="Rectangle 3"/>
          <p:cNvSpPr>
            <a:spLocks noGrp="1" noChangeArrowheads="1"/>
          </p:cNvSpPr>
          <p:nvPr>
            <p:ph type="body" idx="1"/>
          </p:nvPr>
        </p:nvSpPr>
        <p:spPr>
          <a:xfrm>
            <a:off x="914400" y="4419600"/>
            <a:ext cx="5181600" cy="4191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04050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3/31/2016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3/31/2016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3/31/2016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3/31/2016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3/31/2016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path.org/uploaded_files/140/files/IJT%20SOC,%20V7.pdf" TargetMode="External"/><Relationship Id="rId2" Type="http://schemas.openxmlformats.org/officeDocument/2006/relationships/hyperlink" Target="http://transhealth.ucsf.edu/trans?page=protocol-00-0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google.com/url?sa=i&amp;rct=j&amp;q=&amp;esrc=s&amp;frm=1&amp;source=images&amp;cd=&amp;cad=rja&amp;docid=8rQzxYm5h3_OtM&amp;tbnid=jraoaA99TVJl8M:&amp;ved=0CAUQjRw&amp;url=http://blog.prideinplymouth.org.uk/tag/crossdressers/&amp;ei=UDs6UsauBs6CyAHgzoCABA&amp;bvm=bv.52288139,d.aWc&amp;psig=AFQjCNF8Oe6hYd5ZRIMPaix4q_ySztfang&amp;ust=1379634318788604" TargetMode="Externa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4664" y="1551266"/>
            <a:ext cx="9857509" cy="1470025"/>
          </a:xfrm>
        </p:spPr>
        <p:txBody>
          <a:bodyPr>
            <a:normAutofit fontScale="90000"/>
          </a:bodyPr>
          <a:lstStyle/>
          <a:p>
            <a:pPr algn="r"/>
            <a:r>
              <a:rPr lang="en-US" dirty="0" smtClean="0"/>
              <a:t>Overview of </a:t>
            </a:r>
            <a:r>
              <a:rPr lang="en-US" dirty="0" smtClean="0"/>
              <a:t>Transgender Health Care</a:t>
            </a:r>
            <a:endParaRPr lang="en-US" dirty="0"/>
          </a:p>
        </p:txBody>
      </p:sp>
      <p:sp>
        <p:nvSpPr>
          <p:cNvPr id="3" name="Subtitle 2"/>
          <p:cNvSpPr>
            <a:spLocks noGrp="1"/>
          </p:cNvSpPr>
          <p:nvPr>
            <p:ph type="subTitle" idx="1"/>
          </p:nvPr>
        </p:nvSpPr>
        <p:spPr>
          <a:xfrm>
            <a:off x="2209800" y="3720906"/>
            <a:ext cx="7772400" cy="3479994"/>
          </a:xfrm>
        </p:spPr>
        <p:txBody>
          <a:bodyPr>
            <a:normAutofit/>
          </a:bodyPr>
          <a:lstStyle/>
          <a:p>
            <a:r>
              <a:rPr lang="en-US" sz="2400" b="1" dirty="0" smtClean="0">
                <a:solidFill>
                  <a:schemeClr val="tx1"/>
                </a:solidFill>
              </a:rPr>
              <a:t>Ward Carpenter, MD</a:t>
            </a:r>
          </a:p>
          <a:p>
            <a:r>
              <a:rPr lang="en-US" sz="2400" dirty="0" smtClean="0">
                <a:solidFill>
                  <a:schemeClr val="tx1"/>
                </a:solidFill>
              </a:rPr>
              <a:t>Director, Transgender Health Program</a:t>
            </a:r>
          </a:p>
          <a:p>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982" y="4950286"/>
            <a:ext cx="3236768" cy="1710864"/>
          </a:xfrm>
          <a:prstGeom prst="rect">
            <a:avLst/>
          </a:prstGeom>
        </p:spPr>
      </p:pic>
    </p:spTree>
    <p:extLst>
      <p:ext uri="{BB962C8B-B14F-4D97-AF65-F5344CB8AC3E}">
        <p14:creationId xmlns:p14="http://schemas.microsoft.com/office/powerpoint/2010/main" val="4212004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Matters</a:t>
            </a:r>
            <a:endParaRPr lang="en-US" dirty="0"/>
          </a:p>
        </p:txBody>
      </p:sp>
      <p:sp>
        <p:nvSpPr>
          <p:cNvPr id="3" name="Content Placeholder 2"/>
          <p:cNvSpPr>
            <a:spLocks noGrp="1"/>
          </p:cNvSpPr>
          <p:nvPr>
            <p:ph idx="1"/>
          </p:nvPr>
        </p:nvSpPr>
        <p:spPr/>
        <p:txBody>
          <a:bodyPr/>
          <a:lstStyle/>
          <a:p>
            <a:r>
              <a:rPr lang="en-US" dirty="0" smtClean="0"/>
              <a:t>Endocrine Disorder, NOS</a:t>
            </a:r>
          </a:p>
          <a:p>
            <a:r>
              <a:rPr lang="en-US" dirty="0" smtClean="0"/>
              <a:t>Transgenderism/Transsexualism</a:t>
            </a:r>
          </a:p>
          <a:p>
            <a:r>
              <a:rPr lang="en-US" dirty="0" smtClean="0"/>
              <a:t>Gender Identity Disorder</a:t>
            </a:r>
          </a:p>
          <a:p>
            <a:r>
              <a:rPr lang="en-US" dirty="0" smtClean="0"/>
              <a:t>Gender Dysphoria</a:t>
            </a:r>
            <a:endParaRPr lang="en-US" dirty="0"/>
          </a:p>
        </p:txBody>
      </p:sp>
    </p:spTree>
    <p:extLst>
      <p:ext uri="{BB962C8B-B14F-4D97-AF65-F5344CB8AC3E}">
        <p14:creationId xmlns:p14="http://schemas.microsoft.com/office/powerpoint/2010/main" val="1191209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DSM-5</a:t>
            </a:r>
            <a:endParaRPr lang="en-US" dirty="0"/>
          </a:p>
        </p:txBody>
      </p:sp>
      <p:sp>
        <p:nvSpPr>
          <p:cNvPr id="3" name="Content Placeholder 2"/>
          <p:cNvSpPr>
            <a:spLocks noGrp="1"/>
          </p:cNvSpPr>
          <p:nvPr>
            <p:ph idx="1"/>
          </p:nvPr>
        </p:nvSpPr>
        <p:spPr>
          <a:xfrm>
            <a:off x="1981200" y="1600201"/>
            <a:ext cx="8229600" cy="5120089"/>
          </a:xfrm>
        </p:spPr>
        <p:txBody>
          <a:bodyPr>
            <a:normAutofit fontScale="85000" lnSpcReduction="20000"/>
          </a:bodyPr>
          <a:lstStyle/>
          <a:p>
            <a:endParaRPr lang="en-US" dirty="0"/>
          </a:p>
          <a:p>
            <a:r>
              <a:rPr lang="en-US" dirty="0"/>
              <a:t> For a person to be diagnosed with gender dysphoria, there must be a </a:t>
            </a:r>
            <a:r>
              <a:rPr lang="en-US" b="1" dirty="0">
                <a:solidFill>
                  <a:srgbClr val="FF0000"/>
                </a:solidFill>
              </a:rPr>
              <a:t>marked difference between the individual’s expressed/experienced gender and the gender others would assign him or her</a:t>
            </a:r>
            <a:r>
              <a:rPr lang="en-US" dirty="0"/>
              <a:t>, and it must continue for at least six months. </a:t>
            </a:r>
          </a:p>
          <a:p>
            <a:r>
              <a:rPr lang="en-US" dirty="0" smtClean="0"/>
              <a:t>This </a:t>
            </a:r>
            <a:r>
              <a:rPr lang="en-US" dirty="0"/>
              <a:t>condition causes </a:t>
            </a:r>
            <a:r>
              <a:rPr lang="en-US" b="1" dirty="0">
                <a:solidFill>
                  <a:srgbClr val="FF0000"/>
                </a:solidFill>
              </a:rPr>
              <a:t>clinically significant distress or impairment </a:t>
            </a:r>
            <a:r>
              <a:rPr lang="en-US" dirty="0"/>
              <a:t>in social, occupational, or other important areas of functioning. </a:t>
            </a:r>
          </a:p>
          <a:p>
            <a:r>
              <a:rPr lang="en-US" dirty="0"/>
              <a:t>Gender dysphoria is manifested in a variety of ways, including strong desires to be treated as the other gender or to be rid of one’s sex characteristics, or a strong conviction that one has feelings and reactions typical of the other gender. </a:t>
            </a:r>
          </a:p>
          <a:p>
            <a:r>
              <a:rPr lang="en-US" dirty="0"/>
              <a:t>The DSM-5 diagnosis adds a post-transition </a:t>
            </a:r>
            <a:r>
              <a:rPr lang="en-US" dirty="0" err="1"/>
              <a:t>specifier</a:t>
            </a:r>
            <a:r>
              <a:rPr lang="en-US" dirty="0"/>
              <a:t> for people who are living full-time as the desired gender (with or without legal sanction of the gender change). This ensures treatment access for individuals who continue to undergo hormone therapy, related surgery, or psychotherapy or counseling to support their gender transition.</a:t>
            </a:r>
          </a:p>
          <a:p>
            <a:r>
              <a:rPr lang="en-US" dirty="0"/>
              <a:t>Gender dysphoria </a:t>
            </a:r>
            <a:r>
              <a:rPr lang="en-US" dirty="0" smtClean="0"/>
              <a:t>in </a:t>
            </a:r>
            <a:r>
              <a:rPr lang="en-US" dirty="0"/>
              <a:t>DSM-5 </a:t>
            </a:r>
            <a:r>
              <a:rPr lang="en-US" dirty="0" smtClean="0"/>
              <a:t>is separated </a:t>
            </a:r>
            <a:r>
              <a:rPr lang="en-US" dirty="0"/>
              <a:t>from Sexual Dysfunctions and Paraphilic Disorders.</a:t>
            </a:r>
          </a:p>
        </p:txBody>
      </p:sp>
    </p:spTree>
    <p:extLst>
      <p:ext uri="{BB962C8B-B14F-4D97-AF65-F5344CB8AC3E}">
        <p14:creationId xmlns:p14="http://schemas.microsoft.com/office/powerpoint/2010/main" val="1030015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2103" y="2891546"/>
            <a:ext cx="9372597" cy="4091145"/>
          </a:xfrm>
        </p:spPr>
        <p:txBody>
          <a:bodyPr>
            <a:normAutofit lnSpcReduction="10000"/>
          </a:bodyPr>
          <a:lstStyle/>
          <a:p>
            <a:r>
              <a:rPr lang="en-US" dirty="0" smtClean="0"/>
              <a:t>“Feminizing/masculinizing hormone therapy </a:t>
            </a:r>
            <a:r>
              <a:rPr lang="en-US" dirty="0"/>
              <a:t>-</a:t>
            </a:r>
            <a:r>
              <a:rPr lang="en-US" dirty="0" smtClean="0"/>
              <a:t> the administration of exogenous endocrine agents to induce feminizing or masculinizing changes – is a </a:t>
            </a:r>
            <a:r>
              <a:rPr lang="en-US" b="1" dirty="0" smtClean="0">
                <a:solidFill>
                  <a:srgbClr val="FF0000"/>
                </a:solidFill>
              </a:rPr>
              <a:t>medically necessary </a:t>
            </a:r>
            <a:r>
              <a:rPr lang="en-US" dirty="0" smtClean="0"/>
              <a:t>intervention for many transsexual, transgender, and gender nonconforming individuals with gender dysphoria” </a:t>
            </a:r>
          </a:p>
          <a:p>
            <a:pPr>
              <a:buNone/>
            </a:pPr>
            <a:endParaRPr lang="en-US" dirty="0" smtClean="0"/>
          </a:p>
          <a:p>
            <a:pPr>
              <a:buNone/>
            </a:pPr>
            <a:endParaRPr lang="en-US" sz="1800" dirty="0" smtClean="0"/>
          </a:p>
          <a:p>
            <a:pPr>
              <a:buNone/>
            </a:pPr>
            <a:endParaRPr lang="en-US" sz="1800" dirty="0"/>
          </a:p>
          <a:p>
            <a:pPr>
              <a:buNone/>
            </a:pPr>
            <a:endParaRPr lang="en-US" sz="1800" dirty="0"/>
          </a:p>
          <a:p>
            <a:pPr>
              <a:buNone/>
            </a:pPr>
            <a:endParaRPr lang="en-US" sz="1800" dirty="0" smtClean="0"/>
          </a:p>
          <a:p>
            <a:pPr>
              <a:buNone/>
            </a:pPr>
            <a:endParaRPr lang="en-US" sz="1800" dirty="0"/>
          </a:p>
          <a:p>
            <a:pPr>
              <a:buNone/>
            </a:pPr>
            <a:r>
              <a:rPr lang="en-US" sz="1800" i="1" dirty="0" smtClean="0"/>
              <a:t>WPATH </a:t>
            </a:r>
            <a:r>
              <a:rPr lang="en-US" sz="1800" i="1" dirty="0"/>
              <a:t>Standards of Care V. </a:t>
            </a:r>
            <a:r>
              <a:rPr lang="en-US" sz="1800" i="1" dirty="0"/>
              <a:t>7(p. 33) </a:t>
            </a:r>
            <a:endParaRPr lang="en-US" sz="1800" i="1" dirty="0"/>
          </a:p>
        </p:txBody>
      </p:sp>
      <p:pic>
        <p:nvPicPr>
          <p:cNvPr id="4" name="Picture 3"/>
          <p:cNvPicPr>
            <a:picLocks noChangeAspect="1"/>
          </p:cNvPicPr>
          <p:nvPr/>
        </p:nvPicPr>
        <p:blipFill>
          <a:blip r:embed="rId2"/>
          <a:stretch>
            <a:fillRect/>
          </a:stretch>
        </p:blipFill>
        <p:spPr>
          <a:xfrm>
            <a:off x="3124309" y="743846"/>
            <a:ext cx="5628187" cy="1386290"/>
          </a:xfrm>
          <a:prstGeom prst="rect">
            <a:avLst/>
          </a:prstGeom>
        </p:spPr>
      </p:pic>
    </p:spTree>
    <p:extLst>
      <p:ext uri="{BB962C8B-B14F-4D97-AF65-F5344CB8AC3E}">
        <p14:creationId xmlns:p14="http://schemas.microsoft.com/office/powerpoint/2010/main" val="135091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Hormones &amp; Improved Quality of Life</a:t>
            </a:r>
            <a:endParaRPr lang="en-US" dirty="0"/>
          </a:p>
        </p:txBody>
      </p:sp>
      <p:sp>
        <p:nvSpPr>
          <p:cNvPr id="3" name="Content Placeholder 2"/>
          <p:cNvSpPr>
            <a:spLocks noGrp="1"/>
          </p:cNvSpPr>
          <p:nvPr>
            <p:ph idx="1"/>
          </p:nvPr>
        </p:nvSpPr>
        <p:spPr/>
        <p:txBody>
          <a:bodyPr>
            <a:normAutofit/>
          </a:bodyPr>
          <a:lstStyle/>
          <a:p>
            <a:r>
              <a:rPr lang="en-US" dirty="0" smtClean="0"/>
              <a:t>Newfield et al (2006) among 446 FTM</a:t>
            </a:r>
          </a:p>
          <a:p>
            <a:pPr lvl="1"/>
            <a:r>
              <a:rPr lang="en-US" dirty="0" smtClean="0"/>
              <a:t>those on hormones had statistically significant higher quality of life than those not on hormone therapy.</a:t>
            </a:r>
          </a:p>
          <a:p>
            <a:r>
              <a:rPr lang="en-US" dirty="0" err="1" smtClean="0"/>
              <a:t>Gorin</a:t>
            </a:r>
            <a:r>
              <a:rPr lang="en-US" dirty="0" smtClean="0"/>
              <a:t>-Lazard et al (2012) </a:t>
            </a:r>
          </a:p>
          <a:p>
            <a:pPr lvl="1"/>
            <a:r>
              <a:rPr lang="en-US" dirty="0" smtClean="0"/>
              <a:t>hormone therapy significantly associated with higher quality of life, after adjusting for confounding factors (cross-sectional). </a:t>
            </a:r>
          </a:p>
          <a:p>
            <a:r>
              <a:rPr lang="en-US" dirty="0" err="1" smtClean="0"/>
              <a:t>Murad</a:t>
            </a:r>
            <a:r>
              <a:rPr lang="en-US" dirty="0" smtClean="0"/>
              <a:t> et al (2009) systematic review &amp; meta-analysis </a:t>
            </a:r>
          </a:p>
          <a:p>
            <a:pPr lvl="1"/>
            <a:r>
              <a:rPr lang="en-US" dirty="0" smtClean="0"/>
              <a:t>“sex reassignment” (hormones + surgery) likely improves gender </a:t>
            </a:r>
            <a:r>
              <a:rPr lang="en-US" dirty="0" err="1" smtClean="0"/>
              <a:t>dysphoria</a:t>
            </a:r>
            <a:r>
              <a:rPr lang="en-US" dirty="0" smtClean="0"/>
              <a:t>, psychological functioning and comorbidities, sexual function and overall quality of life. </a:t>
            </a:r>
          </a:p>
          <a:p>
            <a:endParaRPr lang="en-US" dirty="0"/>
          </a:p>
        </p:txBody>
      </p:sp>
    </p:spTree>
    <p:extLst>
      <p:ext uri="{BB962C8B-B14F-4D97-AF65-F5344CB8AC3E}">
        <p14:creationId xmlns:p14="http://schemas.microsoft.com/office/powerpoint/2010/main" val="496092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99728"/>
            <a:ext cx="8610600" cy="1293028"/>
          </a:xfrm>
        </p:spPr>
        <p:txBody>
          <a:bodyPr/>
          <a:lstStyle/>
          <a:p>
            <a:r>
              <a:rPr lang="en-US" dirty="0" smtClean="0"/>
              <a:t>Results</a:t>
            </a:r>
            <a:endParaRPr lang="en-US" dirty="0"/>
          </a:p>
        </p:txBody>
      </p:sp>
      <p:sp>
        <p:nvSpPr>
          <p:cNvPr id="3" name="Content Placeholder 2"/>
          <p:cNvSpPr>
            <a:spLocks noGrp="1"/>
          </p:cNvSpPr>
          <p:nvPr>
            <p:ph idx="1"/>
          </p:nvPr>
        </p:nvSpPr>
        <p:spPr>
          <a:xfrm>
            <a:off x="685800" y="2714106"/>
            <a:ext cx="10820400" cy="4024125"/>
          </a:xfrm>
        </p:spPr>
        <p:txBody>
          <a:bodyPr/>
          <a:lstStyle/>
          <a:p>
            <a:r>
              <a:rPr lang="en-US" dirty="0" smtClean="0"/>
              <a:t>Prospective study of 325 consecutive adults undergoing hormone and surgical transition</a:t>
            </a:r>
          </a:p>
          <a:p>
            <a:pPr lvl="1"/>
            <a:r>
              <a:rPr lang="en-US" dirty="0" smtClean="0"/>
              <a:t>Statistically significant improvements in gender </a:t>
            </a:r>
            <a:r>
              <a:rPr lang="en-US" dirty="0" err="1" smtClean="0"/>
              <a:t>dysphoria</a:t>
            </a:r>
            <a:r>
              <a:rPr lang="en-US" dirty="0" smtClean="0"/>
              <a:t> scores</a:t>
            </a:r>
          </a:p>
          <a:p>
            <a:pPr lvl="1"/>
            <a:r>
              <a:rPr lang="en-US" dirty="0" smtClean="0"/>
              <a:t>Psychological function improved among all patients</a:t>
            </a:r>
          </a:p>
          <a:p>
            <a:pPr lvl="1"/>
            <a:r>
              <a:rPr lang="en-US" dirty="0" smtClean="0"/>
              <a:t>Fewer than 2% expressed regret</a:t>
            </a:r>
          </a:p>
          <a:p>
            <a:pPr marL="457200" lvl="1" indent="0">
              <a:buNone/>
            </a:pPr>
            <a:endParaRPr lang="en-US" dirty="0" smtClean="0"/>
          </a:p>
        </p:txBody>
      </p:sp>
      <p:pic>
        <p:nvPicPr>
          <p:cNvPr id="4" name="Picture 3" descr="change"/>
          <p:cNvPicPr>
            <a:picLocks noChangeAspect="1"/>
          </p:cNvPicPr>
          <p:nvPr/>
        </p:nvPicPr>
        <p:blipFill>
          <a:blip r:embed="rId3"/>
          <a:srcRect t="6566" b="13510"/>
          <a:stretch>
            <a:fillRect/>
          </a:stretch>
        </p:blipFill>
        <p:spPr>
          <a:xfrm>
            <a:off x="7787435" y="4726168"/>
            <a:ext cx="3116092" cy="1606787"/>
          </a:xfrm>
          <a:prstGeom prst="rect">
            <a:avLst/>
          </a:prstGeom>
        </p:spPr>
      </p:pic>
      <p:sp>
        <p:nvSpPr>
          <p:cNvPr id="6" name="TextBox 5"/>
          <p:cNvSpPr txBox="1"/>
          <p:nvPr/>
        </p:nvSpPr>
        <p:spPr>
          <a:xfrm>
            <a:off x="685800" y="5985536"/>
            <a:ext cx="4656803" cy="707886"/>
          </a:xfrm>
          <a:prstGeom prst="rect">
            <a:avLst/>
          </a:prstGeom>
          <a:noFill/>
        </p:spPr>
        <p:txBody>
          <a:bodyPr wrap="square" rtlCol="0">
            <a:spAutoFit/>
          </a:bodyPr>
          <a:lstStyle/>
          <a:p>
            <a:pPr marL="0" lvl="1"/>
            <a:r>
              <a:rPr lang="en-US" i="1" dirty="0"/>
              <a:t>(Smith, Van </a:t>
            </a:r>
            <a:r>
              <a:rPr lang="en-US" i="1" dirty="0" err="1"/>
              <a:t>Goozen</a:t>
            </a:r>
            <a:r>
              <a:rPr lang="en-US" i="1" dirty="0"/>
              <a:t>, </a:t>
            </a:r>
            <a:r>
              <a:rPr lang="en-US" i="1" dirty="0" err="1"/>
              <a:t>Culper</a:t>
            </a:r>
            <a:r>
              <a:rPr lang="en-US" i="1" dirty="0"/>
              <a:t> et al 2005)</a:t>
            </a:r>
          </a:p>
          <a:p>
            <a:endParaRPr lang="en-US" sz="2200" dirty="0"/>
          </a:p>
        </p:txBody>
      </p:sp>
    </p:spTree>
    <p:extLst>
      <p:ext uri="{BB962C8B-B14F-4D97-AF65-F5344CB8AC3E}">
        <p14:creationId xmlns:p14="http://schemas.microsoft.com/office/powerpoint/2010/main" val="3929472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model?</a:t>
            </a:r>
            <a:endParaRPr lang="en-US" dirty="0"/>
          </a:p>
        </p:txBody>
      </p:sp>
      <p:sp>
        <p:nvSpPr>
          <p:cNvPr id="3" name="Content Placeholder 2"/>
          <p:cNvSpPr>
            <a:spLocks noGrp="1"/>
          </p:cNvSpPr>
          <p:nvPr>
            <p:ph idx="1"/>
          </p:nvPr>
        </p:nvSpPr>
        <p:spPr>
          <a:xfrm>
            <a:off x="685800" y="1955569"/>
            <a:ext cx="10820400" cy="4024125"/>
          </a:xfrm>
        </p:spPr>
        <p:txBody>
          <a:bodyPr/>
          <a:lstStyle/>
          <a:p>
            <a:r>
              <a:rPr lang="en-US" dirty="0" smtClean="0"/>
              <a:t>Gate-keeper vs informed </a:t>
            </a:r>
            <a:r>
              <a:rPr lang="en-US" dirty="0" smtClean="0"/>
              <a:t>consent</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338" y="2660909"/>
            <a:ext cx="3316212" cy="21318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617" y="4792760"/>
            <a:ext cx="3316212" cy="18347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830" y="2660376"/>
            <a:ext cx="4675826" cy="4076828"/>
          </a:xfrm>
          <a:prstGeom prst="rect">
            <a:avLst/>
          </a:prstGeom>
        </p:spPr>
      </p:pic>
    </p:spTree>
    <p:extLst>
      <p:ext uri="{BB962C8B-B14F-4D97-AF65-F5344CB8AC3E}">
        <p14:creationId xmlns:p14="http://schemas.microsoft.com/office/powerpoint/2010/main" val="4090120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ormed consent"/>
          <p:cNvPicPr>
            <a:picLocks noChangeAspect="1"/>
          </p:cNvPicPr>
          <p:nvPr/>
        </p:nvPicPr>
        <p:blipFill rotWithShape="1">
          <a:blip r:embed="rId2"/>
          <a:srcRect l="5839" r="5084" b="20440"/>
          <a:stretch/>
        </p:blipFill>
        <p:spPr>
          <a:xfrm>
            <a:off x="1353039" y="2213263"/>
            <a:ext cx="9443116" cy="4289725"/>
          </a:xfrm>
          <a:prstGeom prst="rect">
            <a:avLst/>
          </a:prstGeom>
        </p:spPr>
      </p:pic>
      <p:sp>
        <p:nvSpPr>
          <p:cNvPr id="2" name="TextBox 1"/>
          <p:cNvSpPr txBox="1"/>
          <p:nvPr/>
        </p:nvSpPr>
        <p:spPr>
          <a:xfrm>
            <a:off x="6074597" y="569819"/>
            <a:ext cx="5551520" cy="1569660"/>
          </a:xfrm>
          <a:prstGeom prst="rect">
            <a:avLst/>
          </a:prstGeom>
          <a:noFill/>
        </p:spPr>
        <p:txBody>
          <a:bodyPr wrap="none" rtlCol="0">
            <a:spAutoFit/>
          </a:bodyPr>
          <a:lstStyle/>
          <a:p>
            <a:r>
              <a:rPr lang="en-US" sz="4800" dirty="0"/>
              <a:t>Core Concept: </a:t>
            </a:r>
            <a:endParaRPr lang="en-US" sz="4800" dirty="0" smtClean="0"/>
          </a:p>
          <a:p>
            <a:r>
              <a:rPr lang="en-US" sz="4800" dirty="0" smtClean="0"/>
              <a:t>Informed </a:t>
            </a:r>
            <a:r>
              <a:rPr lang="en-US" sz="4800" dirty="0"/>
              <a:t>Consent</a:t>
            </a:r>
            <a:endParaRPr lang="en-US" sz="4800" dirty="0"/>
          </a:p>
        </p:txBody>
      </p:sp>
    </p:spTree>
    <p:extLst>
      <p:ext uri="{BB962C8B-B14F-4D97-AF65-F5344CB8AC3E}">
        <p14:creationId xmlns:p14="http://schemas.microsoft.com/office/powerpoint/2010/main" val="101960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Decision Making</a:t>
            </a:r>
            <a:endParaRPr lang="en-US" dirty="0"/>
          </a:p>
        </p:txBody>
      </p:sp>
      <p:sp>
        <p:nvSpPr>
          <p:cNvPr id="3" name="Content Placeholder 2"/>
          <p:cNvSpPr>
            <a:spLocks noGrp="1"/>
          </p:cNvSpPr>
          <p:nvPr>
            <p:ph idx="1"/>
          </p:nvPr>
        </p:nvSpPr>
        <p:spPr>
          <a:xfrm>
            <a:off x="685800" y="2552727"/>
            <a:ext cx="10820400" cy="4024125"/>
          </a:xfrm>
        </p:spPr>
        <p:txBody>
          <a:bodyPr/>
          <a:lstStyle/>
          <a:p>
            <a:r>
              <a:rPr lang="en-US" dirty="0" smtClean="0"/>
              <a:t>Tattoos</a:t>
            </a:r>
          </a:p>
          <a:p>
            <a:r>
              <a:rPr lang="en-US" dirty="0" smtClean="0"/>
              <a:t>Marriage</a:t>
            </a:r>
          </a:p>
          <a:p>
            <a:r>
              <a:rPr lang="en-US" dirty="0" smtClean="0"/>
              <a:t>Plastic surgery</a:t>
            </a:r>
          </a:p>
          <a:p>
            <a:r>
              <a:rPr lang="en-US" dirty="0" smtClean="0"/>
              <a:t>Childbearing</a:t>
            </a:r>
          </a:p>
          <a:p>
            <a:r>
              <a:rPr lang="en-US" dirty="0" smtClean="0"/>
              <a:t>Home purchases</a:t>
            </a:r>
          </a:p>
          <a:p>
            <a:pPr lvl="3"/>
            <a:endParaRPr lang="en-US" dirty="0" smtClean="0"/>
          </a:p>
          <a:p>
            <a:pPr lvl="3"/>
            <a:endParaRPr lang="en-US" dirty="0"/>
          </a:p>
          <a:p>
            <a:pPr lvl="3"/>
            <a:endParaRPr lang="en-US" dirty="0" smtClean="0"/>
          </a:p>
          <a:p>
            <a:pPr>
              <a:buNone/>
            </a:pPr>
            <a:r>
              <a:rPr lang="en-US" dirty="0" smtClean="0"/>
              <a:t>		</a:t>
            </a:r>
            <a:r>
              <a:rPr lang="en-US" dirty="0"/>
              <a:t>	</a:t>
            </a:r>
            <a:r>
              <a:rPr lang="en-US" dirty="0" smtClean="0"/>
              <a:t>Barely </a:t>
            </a:r>
            <a:r>
              <a:rPr lang="en-US" dirty="0" smtClean="0"/>
              <a:t>require proof of age &amp; signature</a:t>
            </a:r>
            <a:endParaRPr lang="en-US" dirty="0"/>
          </a:p>
        </p:txBody>
      </p:sp>
      <p:sp>
        <p:nvSpPr>
          <p:cNvPr id="4" name="Right Arrow 3"/>
          <p:cNvSpPr/>
          <p:nvPr/>
        </p:nvSpPr>
        <p:spPr>
          <a:xfrm>
            <a:off x="1512778" y="549848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044" y="2057401"/>
            <a:ext cx="4720728" cy="3147152"/>
          </a:xfrm>
          <a:prstGeom prst="rect">
            <a:avLst/>
          </a:prstGeom>
        </p:spPr>
      </p:pic>
    </p:spTree>
    <p:extLst>
      <p:ext uri="{BB962C8B-B14F-4D97-AF65-F5344CB8AC3E}">
        <p14:creationId xmlns:p14="http://schemas.microsoft.com/office/powerpoint/2010/main" val="776614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normAutofit/>
          </a:bodyPr>
          <a:lstStyle/>
          <a:p>
            <a:r>
              <a:rPr lang="en-US" dirty="0"/>
              <a:t>Informed consent is the process by which the treating health care provider discloses </a:t>
            </a:r>
            <a:r>
              <a:rPr lang="en-US" dirty="0">
                <a:solidFill>
                  <a:srgbClr val="FF0000"/>
                </a:solidFill>
              </a:rPr>
              <a:t>appropriate information </a:t>
            </a:r>
            <a:r>
              <a:rPr lang="en-US" dirty="0"/>
              <a:t>to a </a:t>
            </a:r>
            <a:r>
              <a:rPr lang="en-US" dirty="0">
                <a:solidFill>
                  <a:srgbClr val="FF0000"/>
                </a:solidFill>
              </a:rPr>
              <a:t>competent patient</a:t>
            </a:r>
            <a:r>
              <a:rPr lang="en-US" dirty="0"/>
              <a:t> so that the patient may make a </a:t>
            </a:r>
            <a:r>
              <a:rPr lang="en-US" dirty="0">
                <a:solidFill>
                  <a:srgbClr val="FF0000"/>
                </a:solidFill>
              </a:rPr>
              <a:t>voluntary choice </a:t>
            </a:r>
            <a:r>
              <a:rPr lang="en-US" dirty="0"/>
              <a:t>to accept or refuse </a:t>
            </a:r>
            <a:r>
              <a:rPr lang="en-US" dirty="0" smtClean="0"/>
              <a:t>treatment</a:t>
            </a:r>
          </a:p>
          <a:p>
            <a:r>
              <a:rPr lang="en-US" dirty="0" smtClean="0"/>
              <a:t>It </a:t>
            </a:r>
            <a:r>
              <a:rPr lang="en-US" dirty="0"/>
              <a:t>originates from the legal and ethical right the patient has to direct what happens to </a:t>
            </a:r>
            <a:r>
              <a:rPr lang="en-US" dirty="0" smtClean="0"/>
              <a:t>their </a:t>
            </a:r>
            <a:r>
              <a:rPr lang="en-US" dirty="0"/>
              <a:t>body and from the ethical duty of the physician to involve the patient in </a:t>
            </a:r>
            <a:r>
              <a:rPr lang="en-US" dirty="0" smtClean="0"/>
              <a:t>their </a:t>
            </a:r>
            <a:r>
              <a:rPr lang="en-US" dirty="0"/>
              <a:t>health </a:t>
            </a:r>
            <a:r>
              <a:rPr lang="en-US" dirty="0" smtClean="0"/>
              <a:t>care</a:t>
            </a:r>
            <a:endParaRPr lang="en-US" dirty="0"/>
          </a:p>
        </p:txBody>
      </p:sp>
    </p:spTree>
    <p:extLst>
      <p:ext uri="{BB962C8B-B14F-4D97-AF65-F5344CB8AC3E}">
        <p14:creationId xmlns:p14="http://schemas.microsoft.com/office/powerpoint/2010/main" val="1202111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 Elements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dirty="0"/>
              <a:t>The nature of the decision/procedure </a:t>
            </a:r>
          </a:p>
          <a:p>
            <a:pPr>
              <a:buFont typeface="Wingdings" panose="05000000000000000000" pitchFamily="2" charset="2"/>
              <a:buChar char="ü"/>
            </a:pPr>
            <a:r>
              <a:rPr lang="en-US" dirty="0"/>
              <a:t>Reasonable alternatives to the proposed intervention </a:t>
            </a:r>
          </a:p>
          <a:p>
            <a:pPr>
              <a:buFont typeface="Wingdings" panose="05000000000000000000" pitchFamily="2" charset="2"/>
              <a:buChar char="ü"/>
            </a:pPr>
            <a:r>
              <a:rPr lang="en-US" dirty="0"/>
              <a:t>The relevant risks, benefits, and uncertainties related to each alternative </a:t>
            </a:r>
          </a:p>
          <a:p>
            <a:pPr>
              <a:buFont typeface="Wingdings" panose="05000000000000000000" pitchFamily="2" charset="2"/>
              <a:buChar char="ü"/>
            </a:pPr>
            <a:r>
              <a:rPr lang="en-US" dirty="0"/>
              <a:t>Assessment of patient understanding </a:t>
            </a:r>
          </a:p>
          <a:p>
            <a:pPr>
              <a:buFont typeface="Wingdings" panose="05000000000000000000" pitchFamily="2" charset="2"/>
              <a:buChar char="ü"/>
            </a:pPr>
            <a:r>
              <a:rPr lang="en-US" dirty="0"/>
              <a:t>The acceptance of the intervention by the patient </a:t>
            </a:r>
            <a:endParaRPr lang="en-US" dirty="0" smtClean="0"/>
          </a:p>
          <a:p>
            <a:pPr>
              <a:buFont typeface="Wingdings" panose="05000000000000000000" pitchFamily="2" charset="2"/>
              <a:buChar char="ü"/>
            </a:pPr>
            <a:r>
              <a:rPr lang="en-US" dirty="0" smtClean="0"/>
              <a:t>Documentation of what </a:t>
            </a:r>
            <a:r>
              <a:rPr lang="en-US" dirty="0"/>
              <a:t>you </a:t>
            </a:r>
            <a:r>
              <a:rPr lang="en-US" dirty="0" smtClean="0"/>
              <a:t>discuss</a:t>
            </a:r>
            <a:r>
              <a:rPr lang="en-US" dirty="0"/>
              <a:t> </a:t>
            </a:r>
            <a:r>
              <a:rPr lang="en-US" dirty="0" smtClean="0"/>
              <a:t>in a standardized way</a:t>
            </a:r>
            <a:endParaRPr lang="en-US" dirty="0"/>
          </a:p>
          <a:p>
            <a:pPr>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2887116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mtClean="0"/>
              <a:t>Develop and improve Transgender sensitivity and cultural competency</a:t>
            </a:r>
          </a:p>
          <a:p>
            <a:pPr>
              <a:buFont typeface="Wingdings" panose="05000000000000000000" pitchFamily="2" charset="2"/>
              <a:buChar char="ü"/>
            </a:pPr>
            <a:r>
              <a:rPr lang="en-US" smtClean="0"/>
              <a:t>Explore </a:t>
            </a:r>
            <a:r>
              <a:rPr lang="en-US" dirty="0" smtClean="0"/>
              <a:t>and understand Informed Consent Model as it applies to Transgender care</a:t>
            </a:r>
          </a:p>
          <a:p>
            <a:pPr>
              <a:buFont typeface="Wingdings" panose="05000000000000000000" pitchFamily="2" charset="2"/>
              <a:buChar char="ü"/>
            </a:pPr>
            <a:r>
              <a:rPr lang="en-US" dirty="0" smtClean="0"/>
              <a:t>Gain understanding of the importance of hormone care for long-term health</a:t>
            </a:r>
          </a:p>
          <a:p>
            <a:pPr>
              <a:buFont typeface="Wingdings" panose="05000000000000000000" pitchFamily="2" charset="2"/>
              <a:buChar char="ü"/>
            </a:pPr>
            <a:r>
              <a:rPr lang="en-US" dirty="0" smtClean="0"/>
              <a:t>Develop working knowledge of the provision of feminizing and masculinizing hormones including ongoing monitoring</a:t>
            </a:r>
          </a:p>
          <a:p>
            <a:pPr>
              <a:buFont typeface="Wingdings" panose="05000000000000000000" pitchFamily="2" charset="2"/>
              <a:buChar char="ü"/>
            </a:pPr>
            <a:r>
              <a:rPr lang="en-US" dirty="0" smtClean="0"/>
              <a:t>Gain knowledge of related health concerns that stem from and impact hormone treatment</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692620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p:cNvPicPr>
            <a:picLocks noChangeAspect="1"/>
          </p:cNvPicPr>
          <p:nvPr/>
        </p:nvPicPr>
        <p:blipFill>
          <a:blip r:embed="rId3"/>
          <a:srcRect/>
          <a:stretch>
            <a:fillRect/>
          </a:stretch>
        </p:blipFill>
        <p:spPr bwMode="auto">
          <a:xfrm>
            <a:off x="1968558" y="2363354"/>
            <a:ext cx="8163155" cy="4287836"/>
          </a:xfrm>
          <a:prstGeom prst="rect">
            <a:avLst/>
          </a:prstGeom>
          <a:noFill/>
          <a:ln w="9525">
            <a:noFill/>
            <a:miter lim="800000"/>
            <a:headEnd/>
            <a:tailEnd/>
          </a:ln>
        </p:spPr>
      </p:pic>
      <p:pic>
        <p:nvPicPr>
          <p:cNvPr id="60419" name="Picture 8"/>
          <p:cNvPicPr>
            <a:picLocks noChangeAspect="1"/>
          </p:cNvPicPr>
          <p:nvPr/>
        </p:nvPicPr>
        <p:blipFill>
          <a:blip r:embed="rId4"/>
          <a:srcRect/>
          <a:stretch>
            <a:fillRect/>
          </a:stretch>
        </p:blipFill>
        <p:spPr bwMode="auto">
          <a:xfrm>
            <a:off x="3376786" y="814531"/>
            <a:ext cx="5346700" cy="1358900"/>
          </a:xfrm>
          <a:prstGeom prst="rect">
            <a:avLst/>
          </a:prstGeom>
          <a:noFill/>
          <a:ln w="9525">
            <a:noFill/>
            <a:miter lim="800000"/>
            <a:headEnd/>
            <a:tailEnd/>
          </a:ln>
        </p:spPr>
      </p:pic>
      <p:sp>
        <p:nvSpPr>
          <p:cNvPr id="2" name="Rectangle 1"/>
          <p:cNvSpPr/>
          <p:nvPr/>
        </p:nvSpPr>
        <p:spPr>
          <a:xfrm>
            <a:off x="8080664" y="3345873"/>
            <a:ext cx="914400" cy="268811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92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Prescribing Hormones is Relatively Simple</a:t>
            </a:r>
            <a:endParaRPr lang="en-US" dirty="0"/>
          </a:p>
        </p:txBody>
      </p:sp>
      <p:sp>
        <p:nvSpPr>
          <p:cNvPr id="3" name="Content Placeholder 2"/>
          <p:cNvSpPr>
            <a:spLocks noGrp="1"/>
          </p:cNvSpPr>
          <p:nvPr>
            <p:ph idx="1"/>
          </p:nvPr>
        </p:nvSpPr>
        <p:spPr>
          <a:xfrm>
            <a:off x="685800" y="2464724"/>
            <a:ext cx="10820400" cy="4024125"/>
          </a:xfrm>
        </p:spPr>
        <p:txBody>
          <a:bodyPr>
            <a:normAutofit/>
          </a:bodyPr>
          <a:lstStyle/>
          <a:p>
            <a:r>
              <a:rPr lang="en-US" dirty="0" smtClean="0"/>
              <a:t>Have you ever prescribed testosterone for hypogonadism?</a:t>
            </a:r>
          </a:p>
          <a:p>
            <a:r>
              <a:rPr lang="en-US" dirty="0" smtClean="0"/>
              <a:t>Have you ever prescribed spironolactone for PCOS?</a:t>
            </a:r>
          </a:p>
          <a:p>
            <a:r>
              <a:rPr lang="en-US" dirty="0" smtClean="0"/>
              <a:t>Have you ever prescribed estrogen replacement therapy for a post-menopausal woman?</a:t>
            </a:r>
          </a:p>
          <a:p>
            <a:endParaRPr lang="en-US" dirty="0"/>
          </a:p>
          <a:p>
            <a:pPr marL="0" indent="0">
              <a:buNone/>
            </a:pPr>
            <a:r>
              <a:rPr lang="en-US" dirty="0" smtClean="0"/>
              <a:t>Yes?…then you can provide transgender hormone care</a:t>
            </a:r>
            <a:endParaRPr lang="en-US" dirty="0"/>
          </a:p>
        </p:txBody>
      </p:sp>
    </p:spTree>
    <p:extLst>
      <p:ext uri="{BB962C8B-B14F-4D97-AF65-F5344CB8AC3E}">
        <p14:creationId xmlns:p14="http://schemas.microsoft.com/office/powerpoint/2010/main" val="2768469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and Monitoring</a:t>
            </a:r>
            <a:endParaRPr lang="en-US" dirty="0"/>
          </a:p>
        </p:txBody>
      </p:sp>
      <p:sp>
        <p:nvSpPr>
          <p:cNvPr id="3" name="Content Placeholder 2"/>
          <p:cNvSpPr>
            <a:spLocks noGrp="1"/>
          </p:cNvSpPr>
          <p:nvPr>
            <p:ph idx="1"/>
          </p:nvPr>
        </p:nvSpPr>
        <p:spPr/>
        <p:txBody>
          <a:bodyPr>
            <a:normAutofit/>
          </a:bodyPr>
          <a:lstStyle/>
          <a:p>
            <a:r>
              <a:rPr lang="en-US" dirty="0" smtClean="0"/>
              <a:t>Begin at low-medium starting dose</a:t>
            </a:r>
          </a:p>
          <a:p>
            <a:r>
              <a:rPr lang="en-US" dirty="0" smtClean="0"/>
              <a:t>Monitor with labs and follow-up</a:t>
            </a:r>
          </a:p>
          <a:p>
            <a:r>
              <a:rPr lang="en-US" dirty="0" smtClean="0"/>
              <a:t>Adjust doses as indicated by patient experience and physical/lab findings</a:t>
            </a:r>
          </a:p>
          <a:p>
            <a:r>
              <a:rPr lang="en-US" dirty="0" smtClean="0"/>
              <a:t>Monitor with labs and </a:t>
            </a:r>
            <a:r>
              <a:rPr lang="en-US" dirty="0" smtClean="0"/>
              <a:t>follow-up</a:t>
            </a:r>
            <a:endParaRPr lang="en-US" dirty="0" smtClean="0"/>
          </a:p>
          <a:p>
            <a:pPr marL="0" indent="0">
              <a:buNone/>
            </a:pPr>
            <a:endParaRPr lang="en-US" dirty="0" smtClean="0"/>
          </a:p>
          <a:p>
            <a:r>
              <a:rPr lang="en-US" dirty="0" smtClean="0"/>
              <a:t>*Hormone level testing??</a:t>
            </a:r>
            <a:endParaRPr lang="en-US" dirty="0"/>
          </a:p>
        </p:txBody>
      </p:sp>
    </p:spTree>
    <p:extLst>
      <p:ext uri="{BB962C8B-B14F-4D97-AF65-F5344CB8AC3E}">
        <p14:creationId xmlns:p14="http://schemas.microsoft.com/office/powerpoint/2010/main" val="492510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247" y="880455"/>
            <a:ext cx="8229600" cy="1143000"/>
          </a:xfrm>
        </p:spPr>
        <p:txBody>
          <a:bodyPr>
            <a:normAutofit fontScale="90000"/>
          </a:bodyPr>
          <a:lstStyle/>
          <a:p>
            <a:r>
              <a:rPr lang="en-US" dirty="0" smtClean="0"/>
              <a:t>Important Resources for PCPs</a:t>
            </a:r>
            <a:endParaRPr lang="en-US" dirty="0"/>
          </a:p>
        </p:txBody>
      </p:sp>
      <p:sp>
        <p:nvSpPr>
          <p:cNvPr id="3" name="Content Placeholder 2"/>
          <p:cNvSpPr>
            <a:spLocks noGrp="1"/>
          </p:cNvSpPr>
          <p:nvPr>
            <p:ph idx="1"/>
          </p:nvPr>
        </p:nvSpPr>
        <p:spPr>
          <a:xfrm>
            <a:off x="1634722" y="2035019"/>
            <a:ext cx="8229600" cy="5257800"/>
          </a:xfrm>
        </p:spPr>
        <p:txBody>
          <a:bodyPr>
            <a:normAutofit/>
          </a:bodyPr>
          <a:lstStyle/>
          <a:p>
            <a:r>
              <a:rPr lang="en-US" dirty="0" smtClean="0">
                <a:hlinkClick r:id="rId2"/>
              </a:rPr>
              <a:t>Center of Excellence for Transgender Health Primary Care Protocol</a:t>
            </a:r>
            <a:endParaRPr lang="en-US" dirty="0" smtClean="0"/>
          </a:p>
          <a:p>
            <a:r>
              <a:rPr lang="en-US" dirty="0" smtClean="0">
                <a:hlinkClick r:id="rId3"/>
              </a:rPr>
              <a:t>WPATH Standards of Care Version 7</a:t>
            </a:r>
            <a:endParaRPr lang="en-US" dirty="0" smtClean="0"/>
          </a:p>
          <a:p>
            <a:endParaRPr lang="en-US" dirty="0" smtClean="0"/>
          </a:p>
          <a:p>
            <a:endParaRPr lang="en-US" dirty="0" smtClean="0"/>
          </a:p>
          <a:p>
            <a:pPr>
              <a:buNone/>
            </a:pPr>
            <a:r>
              <a:rPr lang="en-US" dirty="0" smtClean="0">
                <a:sym typeface="Wingdings"/>
              </a:rPr>
              <a:t>	Clear Messages:</a:t>
            </a:r>
          </a:p>
          <a:p>
            <a:pPr>
              <a:buFont typeface="Wingdings" charset="2"/>
              <a:buChar char="Ø"/>
            </a:pPr>
            <a:r>
              <a:rPr lang="en-US" dirty="0" smtClean="0">
                <a:sym typeface="Wingdings"/>
              </a:rPr>
              <a:t>Hormone care can be performed by trained primary care providers</a:t>
            </a:r>
          </a:p>
          <a:p>
            <a:pPr>
              <a:buFont typeface="Wingdings" charset="2"/>
              <a:buChar char="Ø"/>
            </a:pPr>
            <a:r>
              <a:rPr lang="en-US" dirty="0" smtClean="0">
                <a:sym typeface="Wingdings"/>
              </a:rPr>
              <a:t>You have the tools to do it!</a:t>
            </a:r>
            <a:endParaRPr lang="en-US" dirty="0"/>
          </a:p>
        </p:txBody>
      </p:sp>
      <p:sp>
        <p:nvSpPr>
          <p:cNvPr id="4" name="Down Arrow 3"/>
          <p:cNvSpPr/>
          <p:nvPr/>
        </p:nvSpPr>
        <p:spPr>
          <a:xfrm>
            <a:off x="5338042" y="3186332"/>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6" name="Down Arrow 5"/>
          <p:cNvSpPr/>
          <p:nvPr/>
        </p:nvSpPr>
        <p:spPr>
          <a:xfrm>
            <a:off x="6485087" y="3170611"/>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7" name="Down Arrow 6"/>
          <p:cNvSpPr/>
          <p:nvPr/>
        </p:nvSpPr>
        <p:spPr>
          <a:xfrm>
            <a:off x="7680869" y="3186332"/>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8" name="Down Arrow 7"/>
          <p:cNvSpPr/>
          <p:nvPr/>
        </p:nvSpPr>
        <p:spPr>
          <a:xfrm>
            <a:off x="4190998" y="3186332"/>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9" name="Down Arrow 8"/>
          <p:cNvSpPr/>
          <p:nvPr/>
        </p:nvSpPr>
        <p:spPr>
          <a:xfrm>
            <a:off x="3004612" y="3186332"/>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1626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Concerns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Assess how transition will affect and be affected by:</a:t>
            </a:r>
          </a:p>
          <a:p>
            <a:r>
              <a:rPr lang="en-US" dirty="0" smtClean="0"/>
              <a:t>Housing</a:t>
            </a:r>
          </a:p>
          <a:p>
            <a:r>
              <a:rPr lang="en-US" dirty="0" smtClean="0"/>
              <a:t>Employment</a:t>
            </a:r>
          </a:p>
          <a:p>
            <a:r>
              <a:rPr lang="en-US" dirty="0" smtClean="0"/>
              <a:t>Finances</a:t>
            </a:r>
          </a:p>
          <a:p>
            <a:r>
              <a:rPr lang="en-US" dirty="0" smtClean="0"/>
              <a:t>Family support</a:t>
            </a:r>
          </a:p>
          <a:p>
            <a:r>
              <a:rPr lang="en-US" dirty="0" smtClean="0"/>
              <a:t>Relationship</a:t>
            </a:r>
          </a:p>
          <a:p>
            <a:r>
              <a:rPr lang="en-US" dirty="0" smtClean="0"/>
              <a:t>Safety</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822" y="2656848"/>
            <a:ext cx="2924978" cy="3017624"/>
          </a:xfrm>
          <a:prstGeom prst="rect">
            <a:avLst/>
          </a:prstGeom>
        </p:spPr>
      </p:pic>
    </p:spTree>
    <p:extLst>
      <p:ext uri="{BB962C8B-B14F-4D97-AF65-F5344CB8AC3E}">
        <p14:creationId xmlns:p14="http://schemas.microsoft.com/office/powerpoint/2010/main" val="937508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Rectangle 7"/>
          <p:cNvSpPr>
            <a:spLocks noGrp="1" noChangeArrowheads="1"/>
          </p:cNvSpPr>
          <p:nvPr>
            <p:ph type="title"/>
          </p:nvPr>
        </p:nvSpPr>
        <p:spPr>
          <a:xfrm>
            <a:off x="2674144" y="1222774"/>
            <a:ext cx="6858000" cy="854869"/>
          </a:xfrm>
        </p:spPr>
        <p:txBody>
          <a:bodyPr rtlCol="0">
            <a:normAutofit fontScale="90000"/>
          </a:bodyPr>
          <a:lstStyle/>
          <a:p>
            <a:pPr>
              <a:defRPr/>
            </a:pPr>
            <a:r>
              <a:rPr lang="en-US" sz="3000" dirty="0" smtClean="0">
                <a:latin typeface="+mn-lt"/>
              </a:rPr>
              <a:t>Creating A </a:t>
            </a:r>
            <a:r>
              <a:rPr lang="en-US" sz="3000" dirty="0">
                <a:latin typeface="+mn-lt"/>
              </a:rPr>
              <a:t>Welcoming Office Environment</a:t>
            </a:r>
            <a:endParaRPr lang="en-US" sz="3000" dirty="0">
              <a:latin typeface="+mn-lt"/>
            </a:endParaRPr>
          </a:p>
        </p:txBody>
      </p:sp>
      <p:sp>
        <p:nvSpPr>
          <p:cNvPr id="43011" name="Rectangle 2"/>
          <p:cNvSpPr>
            <a:spLocks noGrp="1" noChangeArrowheads="1"/>
          </p:cNvSpPr>
          <p:nvPr>
            <p:ph idx="1"/>
          </p:nvPr>
        </p:nvSpPr>
        <p:spPr>
          <a:xfrm>
            <a:off x="2674144" y="2602707"/>
            <a:ext cx="6172200" cy="3398044"/>
          </a:xfrm>
        </p:spPr>
        <p:txBody>
          <a:bodyPr>
            <a:normAutofit/>
          </a:bodyPr>
          <a:lstStyle/>
          <a:p>
            <a:pPr marL="0" indent="0">
              <a:buNone/>
            </a:pPr>
            <a:r>
              <a:rPr lang="en-US" altLang="en-US" sz="2100" dirty="0">
                <a:latin typeface="Trebuchet MS" panose="020B0603020202020204" pitchFamily="34" charset="0"/>
                <a:ea typeface="ＭＳ Ｐゴシック" panose="020B0600070205080204" pitchFamily="34" charset="-128"/>
              </a:rPr>
              <a:t>LGBTQIA-welcoming </a:t>
            </a:r>
            <a:r>
              <a:rPr lang="en-US" altLang="en-US" sz="2100" dirty="0">
                <a:latin typeface="Trebuchet MS" panose="020B0603020202020204" pitchFamily="34" charset="0"/>
                <a:ea typeface="ＭＳ Ｐゴシック" panose="020B0600070205080204" pitchFamily="34" charset="-128"/>
              </a:rPr>
              <a:t>materials displayed in the office go a long way to establishing a safe space</a:t>
            </a:r>
          </a:p>
        </p:txBody>
      </p:sp>
      <p:pic>
        <p:nvPicPr>
          <p:cNvPr id="43012" name="Picture 5" descr="safe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145" y="4437018"/>
            <a:ext cx="2995829" cy="1439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6" descr="welcome rainbow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973" y="4437020"/>
            <a:ext cx="3627564" cy="1439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4" name="Picture 23" descr="http://blog.prideinplymouth.org.uk/wp-content/uploads/trans-flag-150x300.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333503" y="2472984"/>
            <a:ext cx="1090349" cy="283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5" name="Picture 3" descr="pride 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4656524" y="2506212"/>
            <a:ext cx="1090349" cy="2741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7" name="Rectangle 18"/>
          <p:cNvSpPr>
            <a:spLocks/>
          </p:cNvSpPr>
          <p:nvPr/>
        </p:nvSpPr>
        <p:spPr bwMode="auto">
          <a:xfrm>
            <a:off x="5303044" y="5761435"/>
            <a:ext cx="4229100" cy="275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66672" tIns="38099" rIns="66672" bIns="38099" anchor="ctr"/>
          <a:lstStyle>
            <a:lvl1pPr defTabSz="912813" eaLnBrk="0" hangingPunct="0">
              <a:lnSpc>
                <a:spcPct val="87000"/>
              </a:lnSpc>
              <a:spcAft>
                <a:spcPts val="1425"/>
              </a:spcAft>
              <a:buClr>
                <a:srgbClr val="000000"/>
              </a:buClr>
              <a:buSzPct val="100000"/>
              <a:buFont typeface="Times New Roman" panose="02020603050405020304" pitchFamily="18"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defTabSz="912813" eaLnBrk="0" hangingPunct="0">
              <a:lnSpc>
                <a:spcPct val="87000"/>
              </a:lnSpc>
              <a:spcAft>
                <a:spcPts val="1138"/>
              </a:spcAft>
              <a:buClr>
                <a:srgbClr val="000000"/>
              </a:buClr>
              <a:buSzPct val="100000"/>
              <a:buFont typeface="Times New Roman" panose="02020603050405020304" pitchFamily="18"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defTabSz="912813" eaLnBrk="0" hangingPunct="0">
              <a:lnSpc>
                <a:spcPct val="87000"/>
              </a:lnSpc>
              <a:spcAft>
                <a:spcPts val="8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defTabSz="912813" eaLnBrk="0" hangingPunct="0">
              <a:lnSpc>
                <a:spcPct val="87000"/>
              </a:lnSpc>
              <a:spcAft>
                <a:spcPts val="575"/>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defTabSz="912813" eaLnBrk="0" hangingPunct="0">
              <a:lnSpc>
                <a:spcPct val="87000"/>
              </a:lnSpc>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hangingPunct="1">
              <a:lnSpc>
                <a:spcPct val="100000"/>
              </a:lnSpc>
              <a:spcAft>
                <a:spcPct val="0"/>
              </a:spcAft>
              <a:buClrTx/>
              <a:buSzTx/>
              <a:buFontTx/>
              <a:buNone/>
            </a:pPr>
            <a:r>
              <a:rPr lang="en-US" altLang="en-US" sz="825" dirty="0">
                <a:solidFill>
                  <a:srgbClr val="8D9AB3"/>
                </a:solidFill>
                <a:latin typeface="Helvetica" panose="020B0604020202020204" pitchFamily="34" charset="0"/>
                <a:cs typeface="Helvetica" panose="020B0604020202020204" pitchFamily="34" charset="0"/>
                <a:sym typeface="Helvetica" panose="020B0604020202020204" pitchFamily="34" charset="0"/>
              </a:rPr>
              <a:t>© Transgender Economic Empowerment Project/ TEEP, all rights reserved</a:t>
            </a:r>
            <a:endParaRPr lang="en-US" altLang="en-US" sz="1350" dirty="0">
              <a:solidFill>
                <a:schemeClr val="tx1"/>
              </a:solidFill>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72716" t="42731" r="9320" b="47470"/>
          <a:stretch/>
        </p:blipFill>
        <p:spPr>
          <a:xfrm>
            <a:off x="2674144" y="3316970"/>
            <a:ext cx="1156772" cy="1120049"/>
          </a:xfrm>
          <a:prstGeom prst="rect">
            <a:avLst/>
          </a:prstGeom>
        </p:spPr>
      </p:pic>
    </p:spTree>
    <p:extLst>
      <p:ext uri="{BB962C8B-B14F-4D97-AF65-F5344CB8AC3E}">
        <p14:creationId xmlns:p14="http://schemas.microsoft.com/office/powerpoint/2010/main" val="2405692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9799" y="-155864"/>
            <a:ext cx="9168202" cy="6876153"/>
          </a:xfrm>
          <a:prstGeom prst="rect">
            <a:avLst/>
          </a:prstGeom>
        </p:spPr>
      </p:pic>
    </p:spTree>
    <p:extLst>
      <p:ext uri="{BB962C8B-B14F-4D97-AF65-F5344CB8AC3E}">
        <p14:creationId xmlns:p14="http://schemas.microsoft.com/office/powerpoint/2010/main" val="3125473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Evaluation</a:t>
            </a:r>
            <a:endParaRPr lang="en-US" dirty="0"/>
          </a:p>
        </p:txBody>
      </p:sp>
      <p:sp>
        <p:nvSpPr>
          <p:cNvPr id="3" name="Content Placeholder 2"/>
          <p:cNvSpPr>
            <a:spLocks noGrp="1"/>
          </p:cNvSpPr>
          <p:nvPr>
            <p:ph idx="1"/>
          </p:nvPr>
        </p:nvSpPr>
        <p:spPr/>
        <p:txBody>
          <a:bodyPr>
            <a:normAutofit/>
          </a:bodyPr>
          <a:lstStyle/>
          <a:p>
            <a:r>
              <a:rPr lang="en-US" dirty="0" smtClean="0"/>
              <a:t>Establish persistent gender dysphoria</a:t>
            </a:r>
          </a:p>
          <a:p>
            <a:r>
              <a:rPr lang="en-US" dirty="0" smtClean="0"/>
              <a:t>Establish ability to provide informed consent</a:t>
            </a:r>
          </a:p>
          <a:p>
            <a:r>
              <a:rPr lang="en-US" dirty="0" smtClean="0"/>
              <a:t>Evaluate and optimize* underlying medical and mental health conditions</a:t>
            </a:r>
          </a:p>
          <a:p>
            <a:pPr lvl="1"/>
            <a:r>
              <a:rPr lang="en-US" dirty="0" smtClean="0"/>
              <a:t>*Optimization can almost always be done concurrently with treatment</a:t>
            </a:r>
          </a:p>
          <a:p>
            <a:r>
              <a:rPr lang="en-US" dirty="0" smtClean="0"/>
              <a:t>Evaluate and optimize internal and external supports</a:t>
            </a:r>
          </a:p>
        </p:txBody>
      </p:sp>
    </p:spTree>
    <p:extLst>
      <p:ext uri="{BB962C8B-B14F-4D97-AF65-F5344CB8AC3E}">
        <p14:creationId xmlns:p14="http://schemas.microsoft.com/office/powerpoint/2010/main" val="2934961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Conditions with Direct Impact on Hormone Treatment</a:t>
            </a:r>
            <a:endParaRPr lang="en-US" dirty="0"/>
          </a:p>
        </p:txBody>
      </p:sp>
      <p:sp>
        <p:nvSpPr>
          <p:cNvPr id="3" name="Content Placeholder 2"/>
          <p:cNvSpPr>
            <a:spLocks noGrp="1"/>
          </p:cNvSpPr>
          <p:nvPr>
            <p:ph idx="1"/>
          </p:nvPr>
        </p:nvSpPr>
        <p:spPr/>
        <p:txBody>
          <a:bodyPr/>
          <a:lstStyle/>
          <a:p>
            <a:r>
              <a:rPr lang="en-US" dirty="0" smtClean="0"/>
              <a:t>Smoking</a:t>
            </a:r>
          </a:p>
          <a:p>
            <a:r>
              <a:rPr lang="en-US" dirty="0" err="1" smtClean="0"/>
              <a:t>Hypercoagulable</a:t>
            </a:r>
            <a:r>
              <a:rPr lang="en-US" dirty="0" smtClean="0"/>
              <a:t> state – SLE, malignancy, hereditary, recent trauma</a:t>
            </a:r>
          </a:p>
          <a:p>
            <a:r>
              <a:rPr lang="en-US" dirty="0" smtClean="0"/>
              <a:t>Unstable/active CV disease</a:t>
            </a:r>
          </a:p>
          <a:p>
            <a:r>
              <a:rPr lang="en-US" dirty="0" smtClean="0"/>
              <a:t>Active or history of breast, prostate, endometrial or ovarian cancer</a:t>
            </a:r>
          </a:p>
          <a:p>
            <a:r>
              <a:rPr lang="en-US" dirty="0" smtClean="0"/>
              <a:t>Severe unstable mental illness</a:t>
            </a:r>
          </a:p>
          <a:p>
            <a:r>
              <a:rPr lang="en-US" dirty="0" smtClean="0"/>
              <a:t>Pregnancy</a:t>
            </a:r>
          </a:p>
          <a:p>
            <a:endParaRPr lang="en-US" dirty="0" smtClean="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0752" y="4216115"/>
            <a:ext cx="1910049" cy="1910049"/>
          </a:xfrm>
          <a:prstGeom prst="rect">
            <a:avLst/>
          </a:prstGeom>
        </p:spPr>
      </p:pic>
    </p:spTree>
    <p:extLst>
      <p:ext uri="{BB962C8B-B14F-4D97-AF65-F5344CB8AC3E}">
        <p14:creationId xmlns:p14="http://schemas.microsoft.com/office/powerpoint/2010/main" val="3711454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Conditions with Indirect Impact on Hormone Treatment</a:t>
            </a:r>
            <a:endParaRPr lang="en-US" dirty="0"/>
          </a:p>
        </p:txBody>
      </p:sp>
      <p:sp>
        <p:nvSpPr>
          <p:cNvPr id="3" name="Content Placeholder 2"/>
          <p:cNvSpPr>
            <a:spLocks noGrp="1"/>
          </p:cNvSpPr>
          <p:nvPr>
            <p:ph idx="1"/>
          </p:nvPr>
        </p:nvSpPr>
        <p:spPr/>
        <p:txBody>
          <a:bodyPr>
            <a:normAutofit/>
          </a:bodyPr>
          <a:lstStyle/>
          <a:p>
            <a:pPr lvl="2"/>
            <a:r>
              <a:rPr lang="en-US" dirty="0"/>
              <a:t>Alcohol and drugs</a:t>
            </a:r>
          </a:p>
          <a:p>
            <a:pPr lvl="2"/>
            <a:r>
              <a:rPr lang="en-US" dirty="0"/>
              <a:t>Obesity</a:t>
            </a:r>
          </a:p>
          <a:p>
            <a:pPr lvl="2"/>
            <a:r>
              <a:rPr lang="en-US" dirty="0" smtClean="0"/>
              <a:t>Diabetes</a:t>
            </a:r>
          </a:p>
          <a:p>
            <a:pPr lvl="2"/>
            <a:r>
              <a:rPr lang="en-US" dirty="0" smtClean="0"/>
              <a:t>Chronic kidney disease</a:t>
            </a:r>
            <a:endParaRPr lang="en-US" dirty="0"/>
          </a:p>
          <a:p>
            <a:pPr lvl="2"/>
            <a:r>
              <a:rPr lang="en-US" dirty="0"/>
              <a:t>Stable CV disease</a:t>
            </a:r>
          </a:p>
          <a:p>
            <a:pPr lvl="2"/>
            <a:r>
              <a:rPr lang="en-US" dirty="0"/>
              <a:t>Mild-moderate mental illness</a:t>
            </a:r>
          </a:p>
          <a:p>
            <a:pPr lvl="2"/>
            <a:r>
              <a:rPr lang="en-US" dirty="0"/>
              <a:t>Sexual </a:t>
            </a:r>
            <a:r>
              <a:rPr lang="en-US" dirty="0" smtClean="0"/>
              <a:t>exposures</a:t>
            </a:r>
            <a:endParaRPr lang="en-US" dirty="0"/>
          </a:p>
          <a:p>
            <a:pPr lvl="2"/>
            <a:r>
              <a:rPr lang="en-US" dirty="0"/>
              <a:t>Other cancers</a:t>
            </a:r>
          </a:p>
          <a:p>
            <a:pPr lvl="2"/>
            <a:r>
              <a:rPr lang="en-US" dirty="0"/>
              <a:t>Other well-controlled chronic illnesses</a:t>
            </a:r>
          </a:p>
          <a:p>
            <a:pPr lvl="2"/>
            <a:r>
              <a:rPr lang="en-US" dirty="0"/>
              <a:t>Family History of Direct Impact </a:t>
            </a:r>
            <a:r>
              <a:rPr lang="en-US" dirty="0" smtClean="0"/>
              <a:t>conditions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452" y="1765453"/>
            <a:ext cx="1821539" cy="2647586"/>
          </a:xfrm>
          <a:prstGeom prst="rect">
            <a:avLst/>
          </a:prstGeom>
        </p:spPr>
      </p:pic>
    </p:spTree>
    <p:extLst>
      <p:ext uri="{BB962C8B-B14F-4D97-AF65-F5344CB8AC3E}">
        <p14:creationId xmlns:p14="http://schemas.microsoft.com/office/powerpoint/2010/main" val="1092692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sz="quarter" idx="1"/>
          </p:nvPr>
        </p:nvSpPr>
        <p:spPr>
          <a:xfrm>
            <a:off x="2095368" y="1600201"/>
            <a:ext cx="8229600" cy="4525963"/>
          </a:xfrm>
        </p:spPr>
        <p:txBody>
          <a:bodyPr/>
          <a:lstStyle/>
          <a:p>
            <a:pPr marL="107950" indent="1588">
              <a:spcBef>
                <a:spcPct val="0"/>
              </a:spcBef>
              <a:buNone/>
            </a:pPr>
            <a:r>
              <a:rPr lang="en-US" dirty="0" smtClean="0">
                <a:cs typeface="Baskerville Old Face"/>
              </a:rPr>
              <a:t>Off-label use of FDA approved medications are discussed in this presentation.</a:t>
            </a:r>
          </a:p>
          <a:p>
            <a:pPr marL="107950" indent="1588">
              <a:spcBef>
                <a:spcPct val="0"/>
              </a:spcBef>
              <a:buNone/>
            </a:pPr>
            <a:endParaRPr lang="en-US" dirty="0" smtClean="0">
              <a:cs typeface="Baskerville Old Face"/>
            </a:endParaRPr>
          </a:p>
          <a:p>
            <a:pPr marL="107950" indent="1588">
              <a:spcBef>
                <a:spcPct val="0"/>
              </a:spcBef>
              <a:buNone/>
            </a:pPr>
            <a:r>
              <a:rPr lang="en-US" dirty="0" smtClean="0">
                <a:cs typeface="Baskerville Old Face"/>
              </a:rPr>
              <a:t>The presenter has no financial interests to disclose with the manufacturers of any of </a:t>
            </a:r>
            <a:br>
              <a:rPr lang="en-US" dirty="0" smtClean="0">
                <a:cs typeface="Baskerville Old Face"/>
              </a:rPr>
            </a:br>
            <a:r>
              <a:rPr lang="en-US" dirty="0" smtClean="0">
                <a:cs typeface="Baskerville Old Face"/>
              </a:rPr>
              <a:t>the pharmaceuticals mentioned in this presentation.</a:t>
            </a:r>
          </a:p>
          <a:p>
            <a:endParaRPr lang="en-US" dirty="0" smtClean="0">
              <a:cs typeface="Baskerville Old Face"/>
            </a:endParaRPr>
          </a:p>
          <a:p>
            <a:endParaRPr lang="en-US" dirty="0"/>
          </a:p>
        </p:txBody>
      </p:sp>
    </p:spTree>
    <p:extLst>
      <p:ext uri="{BB962C8B-B14F-4D97-AF65-F5344CB8AC3E}">
        <p14:creationId xmlns:p14="http://schemas.microsoft.com/office/powerpoint/2010/main" val="3912204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Patient Education</a:t>
            </a:r>
            <a:endParaRPr lang="en-US" dirty="0"/>
          </a:p>
        </p:txBody>
      </p:sp>
      <p:sp>
        <p:nvSpPr>
          <p:cNvPr id="3" name="Content Placeholder 2"/>
          <p:cNvSpPr>
            <a:spLocks noGrp="1"/>
          </p:cNvSpPr>
          <p:nvPr>
            <p:ph idx="1"/>
          </p:nvPr>
        </p:nvSpPr>
        <p:spPr/>
        <p:txBody>
          <a:bodyPr>
            <a:normAutofit/>
          </a:bodyPr>
          <a:lstStyle/>
          <a:p>
            <a:r>
              <a:rPr lang="en-US" dirty="0" smtClean="0"/>
              <a:t>Discuss likely physical and mental benefits of hormones</a:t>
            </a:r>
          </a:p>
          <a:p>
            <a:r>
              <a:rPr lang="en-US" dirty="0" smtClean="0"/>
              <a:t>Discuss health and mental health risks</a:t>
            </a:r>
          </a:p>
          <a:p>
            <a:r>
              <a:rPr lang="en-US" dirty="0" smtClean="0"/>
              <a:t>Discuss permanent and reversible changes</a:t>
            </a:r>
          </a:p>
          <a:p>
            <a:r>
              <a:rPr lang="en-US" dirty="0" smtClean="0"/>
              <a:t>Discuss fertility</a:t>
            </a:r>
          </a:p>
          <a:p>
            <a:r>
              <a:rPr lang="en-US" dirty="0" smtClean="0"/>
              <a:t>Discuss patient’s own goals for their transition</a:t>
            </a:r>
            <a:r>
              <a:rPr lang="en-US" dirty="0"/>
              <a:t> </a:t>
            </a:r>
            <a:r>
              <a:rPr lang="en-US" dirty="0" smtClean="0"/>
              <a:t>and help them set realistic expectations</a:t>
            </a:r>
          </a:p>
          <a:p>
            <a:r>
              <a:rPr lang="en-US" dirty="0" smtClean="0"/>
              <a:t>Discuss specific forms of hormones and assist patient in choosing best form for them</a:t>
            </a:r>
          </a:p>
          <a:p>
            <a:endParaRPr lang="en-US" dirty="0" smtClean="0"/>
          </a:p>
        </p:txBody>
      </p:sp>
    </p:spTree>
    <p:extLst>
      <p:ext uri="{BB962C8B-B14F-4D97-AF65-F5344CB8AC3E}">
        <p14:creationId xmlns:p14="http://schemas.microsoft.com/office/powerpoint/2010/main" val="352361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01754" y="25918"/>
          <a:ext cx="8980396" cy="6478445"/>
        </p:xfrm>
        <a:graphic>
          <a:graphicData uri="http://schemas.openxmlformats.org/drawingml/2006/table">
            <a:tbl>
              <a:tblPr>
                <a:tableStyleId>{5C22544A-7EE6-4342-B048-85BDC9FD1C3A}</a:tableStyleId>
              </a:tblPr>
              <a:tblGrid>
                <a:gridCol w="2263127"/>
                <a:gridCol w="1975667"/>
                <a:gridCol w="2370801"/>
                <a:gridCol w="2370801"/>
              </a:tblGrid>
              <a:tr h="779691">
                <a:tc>
                  <a:txBody>
                    <a:bodyPr/>
                    <a:lstStyle/>
                    <a:p>
                      <a:pPr marL="0" marR="0" algn="ctr">
                        <a:spcBef>
                          <a:spcPts val="0"/>
                        </a:spcBef>
                        <a:spcAft>
                          <a:spcPts val="0"/>
                        </a:spcAft>
                      </a:pPr>
                      <a:r>
                        <a:rPr lang="en-US" sz="1600" b="1" dirty="0">
                          <a:effectLst/>
                          <a:latin typeface="Helvetica"/>
                        </a:rPr>
                        <a:t>Effect</a:t>
                      </a:r>
                      <a:endParaRPr lang="en-US" sz="1600" b="1"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600" b="1" dirty="0">
                          <a:effectLst/>
                          <a:latin typeface="Helvetica"/>
                        </a:rPr>
                        <a:t>Expected Onset of Effect</a:t>
                      </a:r>
                      <a:endParaRPr lang="en-US" sz="1600" b="1"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600" b="1" dirty="0">
                          <a:effectLst/>
                          <a:latin typeface="Helvetica"/>
                        </a:rPr>
                        <a:t>Expected Maximum Effect</a:t>
                      </a:r>
                      <a:endParaRPr lang="en-US" sz="1600" b="1"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600" b="1" dirty="0" smtClean="0">
                          <a:effectLst/>
                          <a:latin typeface="Helvetica"/>
                          <a:ea typeface="Arial Black"/>
                          <a:cs typeface="Times New Roman"/>
                        </a:rPr>
                        <a:t>Reversible or Permanent if Estrogen stopped</a:t>
                      </a:r>
                      <a:endParaRPr lang="en-US" sz="1600" b="1" dirty="0">
                        <a:effectLst/>
                        <a:latin typeface="Helvetica"/>
                        <a:ea typeface="Arial Black"/>
                        <a:cs typeface="Times New Roman"/>
                      </a:endParaRPr>
                    </a:p>
                  </a:txBody>
                  <a:tcPr marL="0" marR="0" marT="0" marB="0" anchor="ctr"/>
                </a:tc>
              </a:tr>
              <a:tr h="238340">
                <a:tc>
                  <a:txBody>
                    <a:bodyPr/>
                    <a:lstStyle/>
                    <a:p>
                      <a:pPr marL="0" marR="0">
                        <a:spcBef>
                          <a:spcPts val="0"/>
                        </a:spcBef>
                        <a:spcAft>
                          <a:spcPts val="0"/>
                        </a:spcAft>
                      </a:pPr>
                      <a:r>
                        <a:rPr lang="en-US" sz="1400" dirty="0">
                          <a:effectLst/>
                          <a:latin typeface="Helvetica"/>
                        </a:rPr>
                        <a:t>Breast growth</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3-6 months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2-3 years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Permanent</a:t>
                      </a:r>
                      <a:endParaRPr lang="en-US" sz="1200" dirty="0">
                        <a:effectLst/>
                        <a:latin typeface="Helvetica"/>
                        <a:ea typeface="Arial Black"/>
                        <a:cs typeface="Times New Roman"/>
                      </a:endParaRPr>
                    </a:p>
                  </a:txBody>
                  <a:tcPr marL="0" marR="0" marT="0" marB="0" anchor="ctr"/>
                </a:tc>
              </a:tr>
              <a:tr h="566061">
                <a:tc>
                  <a:txBody>
                    <a:bodyPr/>
                    <a:lstStyle/>
                    <a:p>
                      <a:pPr marL="0" marR="0">
                        <a:spcBef>
                          <a:spcPts val="0"/>
                        </a:spcBef>
                        <a:spcAft>
                          <a:spcPts val="0"/>
                        </a:spcAft>
                      </a:pPr>
                      <a:r>
                        <a:rPr lang="en-US" sz="1400" dirty="0">
                          <a:effectLst/>
                          <a:latin typeface="Helvetica"/>
                        </a:rPr>
                        <a:t>Thinning/slowed growth of body and facial </a:t>
                      </a:r>
                      <a:r>
                        <a:rPr lang="en-US" sz="1400" dirty="0" smtClean="0">
                          <a:effectLst/>
                          <a:latin typeface="Helvetica"/>
                        </a:rPr>
                        <a:t>hair</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6-12 months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&gt;3 years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Reversible</a:t>
                      </a:r>
                      <a:endParaRPr lang="en-US" sz="1200" dirty="0">
                        <a:effectLst/>
                        <a:latin typeface="Helvetica"/>
                        <a:ea typeface="Arial Black"/>
                        <a:cs typeface="Times New Roman"/>
                      </a:endParaRPr>
                    </a:p>
                  </a:txBody>
                  <a:tcPr marL="0" marR="0" marT="0" marB="0" anchor="ctr"/>
                </a:tc>
              </a:tr>
              <a:tr h="571923">
                <a:tc>
                  <a:txBody>
                    <a:bodyPr/>
                    <a:lstStyle/>
                    <a:p>
                      <a:pPr marL="0" marR="0">
                        <a:spcBef>
                          <a:spcPts val="0"/>
                        </a:spcBef>
                        <a:spcAft>
                          <a:spcPts val="0"/>
                        </a:spcAft>
                      </a:pPr>
                      <a:r>
                        <a:rPr lang="en-US" sz="1400" dirty="0">
                          <a:effectLst/>
                          <a:latin typeface="Helvetica"/>
                        </a:rPr>
                        <a:t>Softening of skin/decreased </a:t>
                      </a:r>
                      <a:r>
                        <a:rPr lang="en-US" sz="1400" dirty="0" smtClean="0">
                          <a:effectLst/>
                          <a:latin typeface="Helvetica"/>
                        </a:rPr>
                        <a:t>oiliness</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3-6 months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unknown</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Reversible</a:t>
                      </a:r>
                      <a:endParaRPr lang="en-US" sz="1200" dirty="0">
                        <a:effectLst/>
                        <a:latin typeface="Helvetica"/>
                        <a:ea typeface="Arial Black"/>
                        <a:cs typeface="Times New Roman"/>
                      </a:endParaRPr>
                    </a:p>
                  </a:txBody>
                  <a:tcPr marL="0" marR="0" marT="0" marB="0" anchor="ctr"/>
                </a:tc>
              </a:tr>
              <a:tr h="566061">
                <a:tc>
                  <a:txBody>
                    <a:bodyPr/>
                    <a:lstStyle/>
                    <a:p>
                      <a:pPr marL="0" marR="0">
                        <a:spcBef>
                          <a:spcPts val="0"/>
                        </a:spcBef>
                        <a:spcAft>
                          <a:spcPts val="0"/>
                        </a:spcAft>
                      </a:pPr>
                      <a:r>
                        <a:rPr lang="en-US" sz="1400" dirty="0">
                          <a:effectLst/>
                          <a:latin typeface="Helvetica"/>
                        </a:rPr>
                        <a:t>Body fat redistribution to more feminine </a:t>
                      </a:r>
                      <a:r>
                        <a:rPr lang="en-US" sz="1400" dirty="0" smtClean="0">
                          <a:effectLst/>
                          <a:latin typeface="Helvetica"/>
                        </a:rPr>
                        <a:t>pattern</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3-6 months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2-5 years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Reversible</a:t>
                      </a:r>
                      <a:endParaRPr lang="en-US" sz="1200" dirty="0">
                        <a:effectLst/>
                        <a:latin typeface="Helvetica"/>
                        <a:ea typeface="Arial Black"/>
                        <a:cs typeface="Times New Roman"/>
                      </a:endParaRPr>
                    </a:p>
                  </a:txBody>
                  <a:tcPr marL="0" marR="0" marT="0" marB="0" anchor="ctr"/>
                </a:tc>
              </a:tr>
              <a:tr h="476680">
                <a:tc>
                  <a:txBody>
                    <a:bodyPr/>
                    <a:lstStyle/>
                    <a:p>
                      <a:pPr marL="0" marR="0">
                        <a:spcBef>
                          <a:spcPts val="0"/>
                        </a:spcBef>
                        <a:spcAft>
                          <a:spcPts val="0"/>
                        </a:spcAft>
                      </a:pPr>
                      <a:r>
                        <a:rPr lang="en-US" sz="1400" dirty="0">
                          <a:effectLst/>
                          <a:latin typeface="Helvetica"/>
                        </a:rPr>
                        <a:t>Decreased muscle </a:t>
                      </a:r>
                      <a:r>
                        <a:rPr lang="en-US" sz="1400" dirty="0" smtClean="0">
                          <a:effectLst/>
                          <a:latin typeface="Helvetica"/>
                        </a:rPr>
                        <a:t>mass/strength</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3-6 months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1-2 years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Reversible</a:t>
                      </a:r>
                      <a:endParaRPr lang="en-US" sz="1200" dirty="0">
                        <a:effectLst/>
                        <a:latin typeface="Helvetica"/>
                        <a:ea typeface="Arial Black"/>
                        <a:cs typeface="Times New Roman"/>
                      </a:endParaRPr>
                    </a:p>
                  </a:txBody>
                  <a:tcPr marL="0" marR="0" marT="0" marB="0" anchor="ctr"/>
                </a:tc>
              </a:tr>
              <a:tr h="454820">
                <a:tc>
                  <a:txBody>
                    <a:bodyPr/>
                    <a:lstStyle/>
                    <a:p>
                      <a:pPr marL="0" marR="0">
                        <a:spcBef>
                          <a:spcPts val="0"/>
                        </a:spcBef>
                        <a:spcAft>
                          <a:spcPts val="0"/>
                        </a:spcAft>
                      </a:pPr>
                      <a:r>
                        <a:rPr lang="en-US" sz="1400" dirty="0">
                          <a:effectLst/>
                          <a:latin typeface="Helvetica"/>
                        </a:rPr>
                        <a:t>Decreased libido (sex drive)</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1-3 months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1-2 years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Reversible</a:t>
                      </a:r>
                      <a:endParaRPr lang="en-US" sz="1200" dirty="0">
                        <a:effectLst/>
                        <a:latin typeface="Helvetica"/>
                        <a:ea typeface="Arial Black"/>
                        <a:cs typeface="Times New Roman"/>
                      </a:endParaRPr>
                    </a:p>
                  </a:txBody>
                  <a:tcPr marL="0" marR="0" marT="0" marB="0" anchor="ctr"/>
                </a:tc>
              </a:tr>
              <a:tr h="566061">
                <a:tc>
                  <a:txBody>
                    <a:bodyPr/>
                    <a:lstStyle/>
                    <a:p>
                      <a:pPr marL="0" marR="0">
                        <a:spcBef>
                          <a:spcPts val="0"/>
                        </a:spcBef>
                        <a:spcAft>
                          <a:spcPts val="0"/>
                        </a:spcAft>
                      </a:pPr>
                      <a:r>
                        <a:rPr lang="en-US" sz="1400" dirty="0">
                          <a:effectLst/>
                          <a:latin typeface="Helvetica"/>
                        </a:rPr>
                        <a:t>Decreased spontaneous/morning erections</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1-3 months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3-6 months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Reversible</a:t>
                      </a:r>
                      <a:endParaRPr lang="en-US" sz="1200" dirty="0">
                        <a:effectLst/>
                        <a:latin typeface="Helvetica"/>
                        <a:ea typeface="Arial Black"/>
                        <a:cs typeface="Times New Roman"/>
                      </a:endParaRPr>
                    </a:p>
                  </a:txBody>
                  <a:tcPr marL="0" marR="0" marT="0" marB="0" anchor="ctr"/>
                </a:tc>
              </a:tr>
              <a:tr h="476680">
                <a:tc>
                  <a:txBody>
                    <a:bodyPr/>
                    <a:lstStyle/>
                    <a:p>
                      <a:pPr marL="0" marR="0">
                        <a:spcBef>
                          <a:spcPts val="0"/>
                        </a:spcBef>
                        <a:spcAft>
                          <a:spcPts val="0"/>
                        </a:spcAft>
                      </a:pPr>
                      <a:r>
                        <a:rPr lang="en-US" sz="1400" dirty="0">
                          <a:effectLst/>
                          <a:latin typeface="Helvetica"/>
                        </a:rPr>
                        <a:t>Male sexual dysfunction (</a:t>
                      </a:r>
                      <a:r>
                        <a:rPr lang="en-US" sz="1400" dirty="0" err="1">
                          <a:effectLst/>
                          <a:latin typeface="Helvetica"/>
                        </a:rPr>
                        <a:t>eg</a:t>
                      </a:r>
                      <a:r>
                        <a:rPr lang="en-US" sz="1400" dirty="0">
                          <a:effectLst/>
                          <a:latin typeface="Helvetica"/>
                        </a:rPr>
                        <a:t> erections not as firm)</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variable</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variable</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Reversible</a:t>
                      </a:r>
                      <a:endParaRPr lang="en-US" sz="1200" dirty="0">
                        <a:effectLst/>
                        <a:latin typeface="Helvetica"/>
                        <a:ea typeface="Arial Black"/>
                        <a:cs typeface="Times New Roman"/>
                      </a:endParaRPr>
                    </a:p>
                  </a:txBody>
                  <a:tcPr marL="0" marR="0" marT="0" marB="0" anchor="ctr"/>
                </a:tc>
              </a:tr>
              <a:tr h="754749">
                <a:tc>
                  <a:txBody>
                    <a:bodyPr/>
                    <a:lstStyle/>
                    <a:p>
                      <a:pPr marL="0" marR="0">
                        <a:spcBef>
                          <a:spcPts val="0"/>
                        </a:spcBef>
                        <a:spcAft>
                          <a:spcPts val="0"/>
                        </a:spcAft>
                      </a:pPr>
                      <a:r>
                        <a:rPr lang="en-US" sz="1400" dirty="0">
                          <a:effectLst/>
                          <a:latin typeface="Helvetica"/>
                        </a:rPr>
                        <a:t>Decreased sperm production/maturation, reduced </a:t>
                      </a:r>
                      <a:r>
                        <a:rPr lang="en-US" sz="1400" dirty="0" smtClean="0">
                          <a:effectLst/>
                          <a:latin typeface="Helvetica"/>
                        </a:rPr>
                        <a:t>fertility</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variable</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variable</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Possibly permanent</a:t>
                      </a:r>
                      <a:endParaRPr lang="en-US" sz="1200" dirty="0">
                        <a:effectLst/>
                        <a:latin typeface="Helvetica"/>
                        <a:ea typeface="Arial Black"/>
                        <a:cs typeface="Times New Roman"/>
                      </a:endParaRPr>
                    </a:p>
                  </a:txBody>
                  <a:tcPr marL="0" marR="0" marT="0" marB="0" anchor="ctr"/>
                </a:tc>
              </a:tr>
              <a:tr h="476680">
                <a:tc>
                  <a:txBody>
                    <a:bodyPr/>
                    <a:lstStyle/>
                    <a:p>
                      <a:pPr marL="0" marR="0">
                        <a:spcBef>
                          <a:spcPts val="0"/>
                        </a:spcBef>
                        <a:spcAft>
                          <a:spcPts val="0"/>
                        </a:spcAft>
                      </a:pPr>
                      <a:r>
                        <a:rPr lang="en-US" sz="1400" dirty="0">
                          <a:effectLst/>
                          <a:latin typeface="Helvetica"/>
                        </a:rPr>
                        <a:t>Decreased testicular volume by 25-50%</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3-6 months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2-3 years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Likely permanent</a:t>
                      </a:r>
                      <a:endParaRPr lang="en-US" sz="1200" dirty="0">
                        <a:effectLst/>
                        <a:latin typeface="Helvetica"/>
                        <a:ea typeface="Arial Black"/>
                        <a:cs typeface="Times New Roman"/>
                      </a:endParaRPr>
                    </a:p>
                  </a:txBody>
                  <a:tcPr marL="0" marR="0" marT="0" marB="0" anchor="ctr"/>
                </a:tc>
              </a:tr>
              <a:tr h="476680">
                <a:tc>
                  <a:txBody>
                    <a:bodyPr/>
                    <a:lstStyle/>
                    <a:p>
                      <a:pPr marL="0" marR="0">
                        <a:spcBef>
                          <a:spcPts val="0"/>
                        </a:spcBef>
                        <a:spcAft>
                          <a:spcPts val="0"/>
                        </a:spcAft>
                      </a:pPr>
                      <a:r>
                        <a:rPr lang="en-US" sz="1400" dirty="0" smtClean="0">
                          <a:effectLst/>
                          <a:latin typeface="Helvetica"/>
                          <a:ea typeface="+mn-ea"/>
                          <a:cs typeface="+mn-cs"/>
                        </a:rPr>
                        <a:t>Cessation</a:t>
                      </a:r>
                      <a:r>
                        <a:rPr lang="en-US" sz="1400" baseline="0" dirty="0" smtClean="0">
                          <a:effectLst/>
                          <a:latin typeface="Helvetica"/>
                          <a:ea typeface="+mn-ea"/>
                          <a:cs typeface="+mn-cs"/>
                        </a:rPr>
                        <a:t> of male pattern balding</a:t>
                      </a:r>
                      <a:endParaRPr lang="en-US" sz="14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No </a:t>
                      </a:r>
                      <a:r>
                        <a:rPr lang="en-US" sz="1200" dirty="0" err="1">
                          <a:effectLst/>
                          <a:latin typeface="Helvetica"/>
                        </a:rPr>
                        <a:t>regrowth</a:t>
                      </a:r>
                      <a:r>
                        <a:rPr lang="en-US" sz="1200" dirty="0">
                          <a:effectLst/>
                          <a:latin typeface="Helvetica"/>
                        </a:rPr>
                        <a:t>, loss stops 1-3 months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a:effectLst/>
                          <a:latin typeface="Helvetica"/>
                        </a:rPr>
                        <a:t>1-2 years</a:t>
                      </a:r>
                      <a:endParaRPr lang="en-US" sz="1200" dirty="0">
                        <a:effectLst/>
                        <a:latin typeface="Helvetica"/>
                        <a:ea typeface="Arial Black"/>
                        <a:cs typeface="Times New Roman"/>
                      </a:endParaRPr>
                    </a:p>
                  </a:txBody>
                  <a:tcPr marL="0" marR="0" marT="0" marB="0" anchor="ctr"/>
                </a:tc>
                <a:tc>
                  <a:txBody>
                    <a:bodyPr/>
                    <a:lstStyle/>
                    <a:p>
                      <a:pPr marL="0" marR="0" algn="ctr">
                        <a:spcBef>
                          <a:spcPts val="0"/>
                        </a:spcBef>
                        <a:spcAft>
                          <a:spcPts val="0"/>
                        </a:spcAft>
                      </a:pPr>
                      <a:r>
                        <a:rPr lang="en-US" sz="1200" dirty="0" smtClean="0">
                          <a:effectLst/>
                          <a:latin typeface="Helvetica"/>
                          <a:ea typeface="Arial Black"/>
                          <a:cs typeface="Times New Roman"/>
                        </a:rPr>
                        <a:t>Reversible</a:t>
                      </a:r>
                      <a:endParaRPr lang="en-US" sz="1200" dirty="0">
                        <a:effectLst/>
                        <a:latin typeface="Helvetica"/>
                        <a:ea typeface="Arial Black"/>
                        <a:cs typeface="Times New Roman"/>
                      </a:endParaRPr>
                    </a:p>
                  </a:txBody>
                  <a:tcPr marL="0" marR="0" marT="0" marB="0" anchor="ctr"/>
                </a:tc>
              </a:tr>
            </a:tbl>
          </a:graphicData>
        </a:graphic>
      </p:graphicFrame>
      <p:sp>
        <p:nvSpPr>
          <p:cNvPr id="3" name="TextBox 2"/>
          <p:cNvSpPr txBox="1"/>
          <p:nvPr/>
        </p:nvSpPr>
        <p:spPr>
          <a:xfrm>
            <a:off x="1601755" y="6511605"/>
            <a:ext cx="6177067" cy="369332"/>
          </a:xfrm>
          <a:prstGeom prst="rect">
            <a:avLst/>
          </a:prstGeom>
          <a:noFill/>
        </p:spPr>
        <p:txBody>
          <a:bodyPr wrap="none" rtlCol="0">
            <a:spAutoFit/>
          </a:bodyPr>
          <a:lstStyle/>
          <a:p>
            <a:r>
              <a:rPr lang="en-US" dirty="0">
                <a:latin typeface="Helvetica"/>
              </a:rPr>
              <a:t>(</a:t>
            </a:r>
            <a:r>
              <a:rPr lang="en-US" dirty="0" err="1">
                <a:latin typeface="Helvetica"/>
              </a:rPr>
              <a:t>Hembree</a:t>
            </a:r>
            <a:r>
              <a:rPr lang="en-US" dirty="0">
                <a:latin typeface="Helvetica"/>
              </a:rPr>
              <a:t> et al 2009, Dahl et al 2006, Coleman et al 2012)</a:t>
            </a:r>
            <a:endParaRPr lang="en-US" dirty="0">
              <a:latin typeface="Helvetica"/>
            </a:endParaRPr>
          </a:p>
        </p:txBody>
      </p:sp>
    </p:spTree>
    <p:extLst>
      <p:ext uri="{BB962C8B-B14F-4D97-AF65-F5344CB8AC3E}">
        <p14:creationId xmlns:p14="http://schemas.microsoft.com/office/powerpoint/2010/main" val="3152155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33006" y="247135"/>
          <a:ext cx="8713930" cy="5979230"/>
        </p:xfrm>
        <a:graphic>
          <a:graphicData uri="http://schemas.openxmlformats.org/drawingml/2006/table">
            <a:tbl>
              <a:tblPr>
                <a:tableStyleId>{5C22544A-7EE6-4342-B048-85BDC9FD1C3A}</a:tableStyleId>
              </a:tblPr>
              <a:tblGrid>
                <a:gridCol w="2670398"/>
                <a:gridCol w="1686567"/>
                <a:gridCol w="1686567"/>
                <a:gridCol w="2670398"/>
              </a:tblGrid>
              <a:tr h="584475">
                <a:tc>
                  <a:txBody>
                    <a:bodyPr/>
                    <a:lstStyle/>
                    <a:p>
                      <a:pPr marL="0" marR="0" algn="ctr">
                        <a:spcBef>
                          <a:spcPts val="0"/>
                        </a:spcBef>
                        <a:spcAft>
                          <a:spcPts val="0"/>
                        </a:spcAft>
                      </a:pPr>
                      <a:r>
                        <a:rPr lang="en-US" sz="1400" b="1" dirty="0">
                          <a:effectLst/>
                          <a:latin typeface="Helvetica"/>
                        </a:rPr>
                        <a:t>Effect</a:t>
                      </a:r>
                      <a:endParaRPr lang="en-US" sz="1400" b="1"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b="1" dirty="0">
                          <a:effectLst/>
                          <a:latin typeface="Helvetica"/>
                        </a:rPr>
                        <a:t>Expected Onset</a:t>
                      </a:r>
                      <a:endParaRPr lang="en-US" sz="1400" b="1"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b="1" dirty="0">
                          <a:effectLst/>
                          <a:latin typeface="Helvetica"/>
                        </a:rPr>
                        <a:t>Expected Maximum Effect</a:t>
                      </a:r>
                      <a:endParaRPr lang="en-US" sz="1400" b="1"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b="1" dirty="0">
                          <a:effectLst/>
                          <a:latin typeface="Helvetica"/>
                        </a:rPr>
                        <a:t>Reversible or Permanent Effect if Testosterone Stopped</a:t>
                      </a:r>
                      <a:endParaRPr lang="en-US" sz="1400" b="1" dirty="0">
                        <a:effectLst/>
                        <a:latin typeface="Arial Black"/>
                        <a:ea typeface="Arial Black"/>
                        <a:cs typeface="Times New Roman"/>
                      </a:endParaRPr>
                    </a:p>
                  </a:txBody>
                  <a:tcPr marL="0" marR="0" marT="0" marB="0" anchor="ctr"/>
                </a:tc>
              </a:tr>
              <a:tr h="292237">
                <a:tc>
                  <a:txBody>
                    <a:bodyPr/>
                    <a:lstStyle/>
                    <a:p>
                      <a:pPr marL="0" marR="0">
                        <a:spcBef>
                          <a:spcPts val="0"/>
                        </a:spcBef>
                        <a:spcAft>
                          <a:spcPts val="0"/>
                        </a:spcAft>
                      </a:pPr>
                      <a:r>
                        <a:rPr lang="en-US" sz="1400" dirty="0">
                          <a:effectLst/>
                          <a:latin typeface="Helvetica"/>
                        </a:rPr>
                        <a:t>Facial/body hair growth </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1-6 months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1-2 years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Permanent</a:t>
                      </a:r>
                      <a:endParaRPr lang="en-US" sz="1400" dirty="0">
                        <a:effectLst/>
                        <a:latin typeface="Arial Black"/>
                        <a:ea typeface="Arial Black"/>
                        <a:cs typeface="Times New Roman"/>
                      </a:endParaRPr>
                    </a:p>
                  </a:txBody>
                  <a:tcPr marL="0" marR="0" marT="0" marB="0" anchor="ctr"/>
                </a:tc>
              </a:tr>
              <a:tr h="876712">
                <a:tc>
                  <a:txBody>
                    <a:bodyPr/>
                    <a:lstStyle/>
                    <a:p>
                      <a:pPr marL="0" marR="0">
                        <a:spcBef>
                          <a:spcPts val="0"/>
                        </a:spcBef>
                        <a:spcAft>
                          <a:spcPts val="0"/>
                        </a:spcAft>
                      </a:pPr>
                      <a:r>
                        <a:rPr lang="en-US" sz="1400" dirty="0">
                          <a:effectLst/>
                          <a:latin typeface="Helvetica"/>
                        </a:rPr>
                        <a:t>Increased muscle mass/strength (significantly dependent on amount of exercise)</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6-12 months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2-5 years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Reversible</a:t>
                      </a:r>
                      <a:endParaRPr lang="en-US" sz="1400" dirty="0">
                        <a:effectLst/>
                        <a:latin typeface="Arial Black"/>
                        <a:ea typeface="Arial Black"/>
                        <a:cs typeface="Times New Roman"/>
                      </a:endParaRPr>
                    </a:p>
                  </a:txBody>
                  <a:tcPr marL="0" marR="0" marT="0" marB="0" anchor="ctr"/>
                </a:tc>
              </a:tr>
              <a:tr h="292237">
                <a:tc>
                  <a:txBody>
                    <a:bodyPr/>
                    <a:lstStyle/>
                    <a:p>
                      <a:pPr marL="0" marR="0">
                        <a:spcBef>
                          <a:spcPts val="0"/>
                        </a:spcBef>
                        <a:spcAft>
                          <a:spcPts val="0"/>
                        </a:spcAft>
                      </a:pPr>
                      <a:r>
                        <a:rPr lang="en-US" sz="1400" dirty="0">
                          <a:effectLst/>
                          <a:latin typeface="Helvetica"/>
                        </a:rPr>
                        <a:t>Deepened voice </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3-12 months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1-2 years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Permanent</a:t>
                      </a:r>
                      <a:endParaRPr lang="en-US" sz="1400" dirty="0">
                        <a:effectLst/>
                        <a:latin typeface="Arial Black"/>
                        <a:ea typeface="Arial Black"/>
                        <a:cs typeface="Times New Roman"/>
                      </a:endParaRPr>
                    </a:p>
                  </a:txBody>
                  <a:tcPr marL="0" marR="0" marT="0" marB="0" anchor="ctr"/>
                </a:tc>
              </a:tr>
              <a:tr h="292237">
                <a:tc>
                  <a:txBody>
                    <a:bodyPr/>
                    <a:lstStyle/>
                    <a:p>
                      <a:pPr marL="0" marR="0">
                        <a:spcBef>
                          <a:spcPts val="0"/>
                        </a:spcBef>
                        <a:spcAft>
                          <a:spcPts val="0"/>
                        </a:spcAft>
                      </a:pPr>
                      <a:r>
                        <a:rPr lang="en-US" sz="1400" dirty="0">
                          <a:effectLst/>
                          <a:latin typeface="Helvetica"/>
                        </a:rPr>
                        <a:t>Cessation of menstrual periods </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2-6 months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n/a</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Reversible</a:t>
                      </a:r>
                      <a:endParaRPr lang="en-US" sz="1400" dirty="0">
                        <a:effectLst/>
                        <a:latin typeface="Arial Black"/>
                        <a:ea typeface="Arial Black"/>
                        <a:cs typeface="Times New Roman"/>
                      </a:endParaRPr>
                    </a:p>
                  </a:txBody>
                  <a:tcPr marL="0" marR="0" marT="0" marB="0" anchor="ctr"/>
                </a:tc>
              </a:tr>
              <a:tr h="584475">
                <a:tc>
                  <a:txBody>
                    <a:bodyPr/>
                    <a:lstStyle/>
                    <a:p>
                      <a:pPr marL="0" marR="0">
                        <a:spcBef>
                          <a:spcPts val="0"/>
                        </a:spcBef>
                        <a:spcAft>
                          <a:spcPts val="0"/>
                        </a:spcAft>
                      </a:pPr>
                      <a:r>
                        <a:rPr lang="en-US" sz="1400" dirty="0">
                          <a:effectLst/>
                          <a:latin typeface="Helvetica"/>
                        </a:rPr>
                        <a:t>Clitoral enlargement (by 1-3 centimeters) </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3-6 months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1-2 years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Permanent</a:t>
                      </a:r>
                      <a:endParaRPr lang="en-US" sz="1400" dirty="0">
                        <a:effectLst/>
                        <a:latin typeface="Arial Black"/>
                        <a:ea typeface="Arial Black"/>
                        <a:cs typeface="Times New Roman"/>
                      </a:endParaRPr>
                    </a:p>
                  </a:txBody>
                  <a:tcPr marL="0" marR="0" marT="0" marB="0" anchor="ctr"/>
                </a:tc>
              </a:tr>
              <a:tr h="1168950">
                <a:tc>
                  <a:txBody>
                    <a:bodyPr/>
                    <a:lstStyle/>
                    <a:p>
                      <a:pPr marL="0" marR="0">
                        <a:spcBef>
                          <a:spcPts val="0"/>
                        </a:spcBef>
                        <a:spcAft>
                          <a:spcPts val="0"/>
                        </a:spcAft>
                      </a:pPr>
                      <a:r>
                        <a:rPr lang="en-US" sz="1400" dirty="0">
                          <a:effectLst/>
                          <a:latin typeface="Helvetica"/>
                        </a:rPr>
                        <a:t>Body fat redistribution to a more masculine pattern (decreased on buttocks/hips/thighs, increased in abdomen)</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3-6 months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2-5 years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Reversible</a:t>
                      </a:r>
                      <a:endParaRPr lang="en-US" sz="1400" dirty="0">
                        <a:effectLst/>
                        <a:latin typeface="Arial Black"/>
                        <a:ea typeface="Arial Black"/>
                        <a:cs typeface="Times New Roman"/>
                      </a:endParaRPr>
                    </a:p>
                  </a:txBody>
                  <a:tcPr marL="0" marR="0" marT="0" marB="0" anchor="ctr"/>
                </a:tc>
              </a:tr>
              <a:tr h="292237">
                <a:tc>
                  <a:txBody>
                    <a:bodyPr/>
                    <a:lstStyle/>
                    <a:p>
                      <a:pPr marL="0" marR="0">
                        <a:spcBef>
                          <a:spcPts val="0"/>
                        </a:spcBef>
                        <a:spcAft>
                          <a:spcPts val="0"/>
                        </a:spcAft>
                      </a:pPr>
                      <a:r>
                        <a:rPr lang="en-US" sz="1400" dirty="0">
                          <a:effectLst/>
                          <a:latin typeface="Helvetica"/>
                        </a:rPr>
                        <a:t>Skin oiliness/acne (may be severe)</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1-6 months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1-2 years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Reversible</a:t>
                      </a:r>
                      <a:endParaRPr lang="en-US" sz="1400" dirty="0">
                        <a:effectLst/>
                        <a:latin typeface="Arial Black"/>
                        <a:ea typeface="Arial Black"/>
                        <a:cs typeface="Times New Roman"/>
                      </a:endParaRPr>
                    </a:p>
                  </a:txBody>
                  <a:tcPr marL="0" marR="0" marT="0" marB="0" anchor="ctr"/>
                </a:tc>
              </a:tr>
              <a:tr h="1168950">
                <a:tc>
                  <a:txBody>
                    <a:bodyPr/>
                    <a:lstStyle/>
                    <a:p>
                      <a:pPr marL="0" marR="0">
                        <a:spcBef>
                          <a:spcPts val="0"/>
                        </a:spcBef>
                        <a:spcAft>
                          <a:spcPts val="0"/>
                        </a:spcAft>
                      </a:pPr>
                      <a:r>
                        <a:rPr lang="en-US" sz="1400" dirty="0">
                          <a:effectLst/>
                          <a:latin typeface="Helvetica"/>
                        </a:rPr>
                        <a:t>Male pattern baldness (hair loss at temples and crown of head, highly dependent on age and inheritance)</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&gt;12 months</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variable</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Permanent</a:t>
                      </a:r>
                      <a:endParaRPr lang="en-US" sz="1400" dirty="0">
                        <a:effectLst/>
                        <a:latin typeface="Arial Black"/>
                        <a:ea typeface="Arial Black"/>
                        <a:cs typeface="Times New Roman"/>
                      </a:endParaRPr>
                    </a:p>
                  </a:txBody>
                  <a:tcPr marL="0" marR="0" marT="0" marB="0" anchor="ctr"/>
                </a:tc>
              </a:tr>
              <a:tr h="292237">
                <a:tc>
                  <a:txBody>
                    <a:bodyPr/>
                    <a:lstStyle/>
                    <a:p>
                      <a:pPr marL="0" marR="0">
                        <a:spcBef>
                          <a:spcPts val="0"/>
                        </a:spcBef>
                        <a:spcAft>
                          <a:spcPts val="0"/>
                        </a:spcAft>
                      </a:pPr>
                      <a:r>
                        <a:rPr lang="en-US" sz="1400" dirty="0">
                          <a:effectLst/>
                          <a:latin typeface="Helvetica"/>
                        </a:rPr>
                        <a:t>Increased libido (sex drive)</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variable</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variable</a:t>
                      </a:r>
                      <a:endParaRPr lang="en-US" sz="1400" dirty="0">
                        <a:effectLst/>
                        <a:latin typeface="Arial Black"/>
                        <a:ea typeface="Arial Black"/>
                        <a:cs typeface="Times New Roman"/>
                      </a:endParaRPr>
                    </a:p>
                  </a:txBody>
                  <a:tcPr marL="0" marR="0" marT="0" marB="0" anchor="ctr"/>
                </a:tc>
                <a:tc>
                  <a:txBody>
                    <a:bodyPr/>
                    <a:lstStyle/>
                    <a:p>
                      <a:pPr marL="0" marR="0" algn="ctr">
                        <a:spcBef>
                          <a:spcPts val="0"/>
                        </a:spcBef>
                        <a:spcAft>
                          <a:spcPts val="0"/>
                        </a:spcAft>
                      </a:pPr>
                      <a:r>
                        <a:rPr lang="en-US" sz="1400" dirty="0">
                          <a:effectLst/>
                          <a:latin typeface="Helvetica"/>
                        </a:rPr>
                        <a:t>Reversible</a:t>
                      </a:r>
                      <a:endParaRPr lang="en-US" sz="1400" dirty="0">
                        <a:effectLst/>
                        <a:latin typeface="Arial Black"/>
                        <a:ea typeface="Arial Black"/>
                        <a:cs typeface="Times New Roman"/>
                      </a:endParaRPr>
                    </a:p>
                  </a:txBody>
                  <a:tcPr marL="0" marR="0" marT="0" marB="0" anchor="ctr"/>
                </a:tc>
              </a:tr>
            </a:tbl>
          </a:graphicData>
        </a:graphic>
      </p:graphicFrame>
      <p:sp>
        <p:nvSpPr>
          <p:cNvPr id="3" name="TextBox 2"/>
          <p:cNvSpPr txBox="1"/>
          <p:nvPr/>
        </p:nvSpPr>
        <p:spPr>
          <a:xfrm>
            <a:off x="1968843" y="6326939"/>
            <a:ext cx="6177067" cy="369332"/>
          </a:xfrm>
          <a:prstGeom prst="rect">
            <a:avLst/>
          </a:prstGeom>
          <a:noFill/>
        </p:spPr>
        <p:txBody>
          <a:bodyPr wrap="none" rtlCol="0">
            <a:spAutoFit/>
          </a:bodyPr>
          <a:lstStyle/>
          <a:p>
            <a:r>
              <a:rPr lang="en-US" dirty="0">
                <a:latin typeface="Helvetica"/>
              </a:rPr>
              <a:t>(</a:t>
            </a:r>
            <a:r>
              <a:rPr lang="en-US" dirty="0" err="1">
                <a:latin typeface="Helvetica"/>
              </a:rPr>
              <a:t>Hembree</a:t>
            </a:r>
            <a:r>
              <a:rPr lang="en-US" dirty="0">
                <a:latin typeface="Helvetica"/>
              </a:rPr>
              <a:t> et al 2009, Dahl et al 2006, Coleman et al 2012)</a:t>
            </a:r>
            <a:endParaRPr lang="en-US" dirty="0">
              <a:latin typeface="Helvetica"/>
            </a:endParaRPr>
          </a:p>
        </p:txBody>
      </p:sp>
    </p:spTree>
    <p:extLst>
      <p:ext uri="{BB962C8B-B14F-4D97-AF65-F5344CB8AC3E}">
        <p14:creationId xmlns:p14="http://schemas.microsoft.com/office/powerpoint/2010/main" val="1330981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Evaluation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Physical exam +/- genital exam</a:t>
            </a:r>
          </a:p>
          <a:p>
            <a:r>
              <a:rPr lang="en-US" dirty="0" smtClean="0"/>
              <a:t>Labs</a:t>
            </a:r>
          </a:p>
          <a:p>
            <a:pPr lvl="1"/>
            <a:r>
              <a:rPr lang="en-US" dirty="0" smtClean="0"/>
              <a:t>CBC</a:t>
            </a:r>
          </a:p>
          <a:p>
            <a:pPr lvl="1"/>
            <a:r>
              <a:rPr lang="en-US" dirty="0" smtClean="0"/>
              <a:t>CMP</a:t>
            </a:r>
          </a:p>
          <a:p>
            <a:pPr lvl="1"/>
            <a:r>
              <a:rPr lang="en-US" dirty="0" smtClean="0"/>
              <a:t>Lipids</a:t>
            </a:r>
          </a:p>
          <a:p>
            <a:pPr lvl="1"/>
            <a:r>
              <a:rPr lang="en-US" dirty="0" smtClean="0"/>
              <a:t>Urinalysis</a:t>
            </a:r>
          </a:p>
          <a:p>
            <a:pPr lvl="1"/>
            <a:r>
              <a:rPr lang="en-US" dirty="0" smtClean="0"/>
              <a:t>+/- Prolactin</a:t>
            </a:r>
          </a:p>
          <a:p>
            <a:pPr lvl="1"/>
            <a:r>
              <a:rPr lang="en-US" dirty="0"/>
              <a:t>I</a:t>
            </a:r>
            <a:r>
              <a:rPr lang="en-US" dirty="0" smtClean="0"/>
              <a:t>f able: HIV, STI screen, Thyroid testing</a:t>
            </a:r>
            <a:endParaRPr lang="en-US" dirty="0"/>
          </a:p>
        </p:txBody>
      </p:sp>
    </p:spTree>
    <p:extLst>
      <p:ext uri="{BB962C8B-B14F-4D97-AF65-F5344CB8AC3E}">
        <p14:creationId xmlns:p14="http://schemas.microsoft.com/office/powerpoint/2010/main" val="2818004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009830" y="5370349"/>
            <a:ext cx="7772400" cy="1362075"/>
          </a:xfrm>
        </p:spPr>
        <p:txBody>
          <a:bodyPr/>
          <a:lstStyle/>
          <a:p>
            <a:r>
              <a:rPr lang="en-US" dirty="0" smtClean="0"/>
              <a:t>Feminizing Hormone Therapy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240" y="493652"/>
            <a:ext cx="5993176" cy="4623308"/>
          </a:xfrm>
          <a:prstGeom prst="rect">
            <a:avLst/>
          </a:prstGeom>
        </p:spPr>
      </p:pic>
    </p:spTree>
    <p:extLst>
      <p:ext uri="{BB962C8B-B14F-4D97-AF65-F5344CB8AC3E}">
        <p14:creationId xmlns:p14="http://schemas.microsoft.com/office/powerpoint/2010/main" val="3763733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Feminizing Hormones</a:t>
            </a:r>
          </a:p>
        </p:txBody>
      </p:sp>
      <p:sp>
        <p:nvSpPr>
          <p:cNvPr id="27651" name="Rectangle 3"/>
          <p:cNvSpPr>
            <a:spLocks noGrp="1" noChangeArrowheads="1"/>
          </p:cNvSpPr>
          <p:nvPr>
            <p:ph idx="1"/>
          </p:nvPr>
        </p:nvSpPr>
        <p:spPr>
          <a:xfrm>
            <a:off x="1828800" y="1828801"/>
            <a:ext cx="8408988" cy="4289425"/>
          </a:xfrm>
        </p:spPr>
        <p:txBody>
          <a:bodyPr>
            <a:normAutofit fontScale="85000" lnSpcReduction="10000"/>
          </a:bodyPr>
          <a:lstStyle/>
          <a:p>
            <a:r>
              <a:rPr lang="en-US" sz="3400" dirty="0">
                <a:cs typeface="Arial" charset="0"/>
              </a:rPr>
              <a:t>Goal is to reduce or eliminate typically masculine characteristics while creating or enhancing typically feminine characteristics</a:t>
            </a:r>
          </a:p>
          <a:p>
            <a:r>
              <a:rPr lang="en-US" sz="3400" dirty="0">
                <a:cs typeface="Arial" charset="0"/>
              </a:rPr>
              <a:t>Anti-androgens reduce the </a:t>
            </a:r>
            <a:r>
              <a:rPr lang="en-US" sz="3400" dirty="0">
                <a:cs typeface="Arial" charset="0"/>
              </a:rPr>
              <a:t>effect of endogenous male sex </a:t>
            </a:r>
            <a:r>
              <a:rPr lang="en-US" sz="3400" dirty="0">
                <a:cs typeface="Arial" charset="0"/>
              </a:rPr>
              <a:t>hormones and push the body towards the feminine “default”</a:t>
            </a:r>
          </a:p>
          <a:p>
            <a:r>
              <a:rPr lang="en-US" sz="3400" dirty="0">
                <a:cs typeface="Arial" charset="0"/>
              </a:rPr>
              <a:t>Estrogen induces/enhances the development of female secondary sexual characteristics (using lowest possible dose)</a:t>
            </a:r>
            <a:endParaRPr lang="en-US" sz="3400" dirty="0">
              <a:cs typeface="Arial" charset="0"/>
            </a:endParaRPr>
          </a:p>
        </p:txBody>
      </p:sp>
    </p:spTree>
    <p:extLst>
      <p:ext uri="{BB962C8B-B14F-4D97-AF65-F5344CB8AC3E}">
        <p14:creationId xmlns:p14="http://schemas.microsoft.com/office/powerpoint/2010/main" val="412005565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Choices</a:t>
            </a:r>
            <a:endParaRPr lang="en-US" dirty="0"/>
          </a:p>
        </p:txBody>
      </p:sp>
      <p:sp>
        <p:nvSpPr>
          <p:cNvPr id="3" name="Content Placeholder 2"/>
          <p:cNvSpPr>
            <a:spLocks noGrp="1"/>
          </p:cNvSpPr>
          <p:nvPr>
            <p:ph idx="1"/>
          </p:nvPr>
        </p:nvSpPr>
        <p:spPr/>
        <p:txBody>
          <a:bodyPr>
            <a:normAutofit/>
          </a:bodyPr>
          <a:lstStyle/>
          <a:p>
            <a:r>
              <a:rPr lang="en-US" dirty="0" smtClean="0"/>
              <a:t>Anti-androgen – backbone</a:t>
            </a:r>
          </a:p>
          <a:p>
            <a:pPr lvl="1"/>
            <a:r>
              <a:rPr lang="en-US" dirty="0" smtClean="0"/>
              <a:t>Spironolactone is vast majority in US</a:t>
            </a:r>
          </a:p>
          <a:p>
            <a:pPr lvl="1"/>
            <a:r>
              <a:rPr lang="en-US" dirty="0" smtClean="0"/>
              <a:t>May also use </a:t>
            </a:r>
            <a:r>
              <a:rPr lang="en-US" dirty="0" err="1" smtClean="0"/>
              <a:t>finasteride</a:t>
            </a:r>
            <a:r>
              <a:rPr lang="en-US" dirty="0" smtClean="0"/>
              <a:t> or </a:t>
            </a:r>
            <a:r>
              <a:rPr lang="en-US" dirty="0" err="1" smtClean="0"/>
              <a:t>dutasteride</a:t>
            </a:r>
            <a:r>
              <a:rPr lang="en-US" dirty="0" smtClean="0"/>
              <a:t>.  Safe but much less effective</a:t>
            </a:r>
          </a:p>
          <a:p>
            <a:r>
              <a:rPr lang="en-US" dirty="0" smtClean="0"/>
              <a:t>Estrogens</a:t>
            </a:r>
          </a:p>
          <a:p>
            <a:pPr lvl="1"/>
            <a:r>
              <a:rPr lang="en-US" dirty="0" smtClean="0"/>
              <a:t>Topical/transdermal</a:t>
            </a:r>
          </a:p>
          <a:p>
            <a:pPr lvl="1"/>
            <a:r>
              <a:rPr lang="en-US" dirty="0" smtClean="0"/>
              <a:t>Oral/</a:t>
            </a:r>
            <a:r>
              <a:rPr lang="en-US" b="1" dirty="0" smtClean="0">
                <a:solidFill>
                  <a:srgbClr val="FF0000"/>
                </a:solidFill>
              </a:rPr>
              <a:t>sublingual</a:t>
            </a:r>
            <a:endParaRPr lang="en-US" dirty="0">
              <a:solidFill>
                <a:srgbClr val="000000"/>
              </a:solidFill>
            </a:endParaRPr>
          </a:p>
          <a:p>
            <a:pPr lvl="1"/>
            <a:r>
              <a:rPr lang="en-US" dirty="0" smtClean="0">
                <a:solidFill>
                  <a:srgbClr val="000000"/>
                </a:solidFill>
              </a:rPr>
              <a:t>Injectable</a:t>
            </a:r>
          </a:p>
          <a:p>
            <a:r>
              <a:rPr lang="en-US" dirty="0" smtClean="0">
                <a:solidFill>
                  <a:srgbClr val="000000"/>
                </a:solidFill>
              </a:rPr>
              <a:t>Progesterone – most controversial</a:t>
            </a:r>
          </a:p>
          <a:p>
            <a:pPr lvl="1"/>
            <a:r>
              <a:rPr lang="en-US" dirty="0" smtClean="0">
                <a:solidFill>
                  <a:srgbClr val="000000"/>
                </a:solidFill>
              </a:rPr>
              <a:t>Injectable</a:t>
            </a:r>
          </a:p>
          <a:p>
            <a:pPr lvl="1"/>
            <a:r>
              <a:rPr lang="en-US" dirty="0" smtClean="0">
                <a:solidFill>
                  <a:srgbClr val="000000"/>
                </a:solidFill>
              </a:rPr>
              <a:t>Oral</a:t>
            </a:r>
          </a:p>
          <a:p>
            <a:pPr marL="457200" lvl="1" indent="0">
              <a:buNone/>
            </a:pPr>
            <a:endParaRPr lang="en-US" dirty="0" smtClean="0">
              <a:solidFill>
                <a:srgbClr val="000000"/>
              </a:solidFill>
            </a:endParaRPr>
          </a:p>
        </p:txBody>
      </p:sp>
    </p:spTree>
    <p:extLst>
      <p:ext uri="{BB962C8B-B14F-4D97-AF65-F5344CB8AC3E}">
        <p14:creationId xmlns:p14="http://schemas.microsoft.com/office/powerpoint/2010/main" val="63785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550"/>
            <a:ext cx="8229600" cy="1143000"/>
          </a:xfrm>
        </p:spPr>
        <p:txBody>
          <a:bodyPr>
            <a:normAutofit fontScale="90000"/>
          </a:bodyPr>
          <a:lstStyle/>
          <a:p>
            <a:r>
              <a:rPr lang="en-US" dirty="0" smtClean="0"/>
              <a:t>Not 1</a:t>
            </a:r>
            <a:r>
              <a:rPr lang="en-US" baseline="30000" dirty="0" smtClean="0"/>
              <a:t>st</a:t>
            </a:r>
            <a:r>
              <a:rPr lang="en-US" dirty="0" smtClean="0"/>
              <a:t> line: Micronized Progesterone</a:t>
            </a:r>
            <a:endParaRPr lang="en-US" dirty="0"/>
          </a:p>
        </p:txBody>
      </p:sp>
      <p:sp>
        <p:nvSpPr>
          <p:cNvPr id="3" name="Content Placeholder 2"/>
          <p:cNvSpPr>
            <a:spLocks noGrp="1"/>
          </p:cNvSpPr>
          <p:nvPr>
            <p:ph idx="1"/>
          </p:nvPr>
        </p:nvSpPr>
        <p:spPr>
          <a:xfrm>
            <a:off x="1981200" y="845219"/>
            <a:ext cx="8229600" cy="4525963"/>
          </a:xfrm>
        </p:spPr>
        <p:txBody>
          <a:bodyPr>
            <a:normAutofit/>
          </a:bodyPr>
          <a:lstStyle/>
          <a:p>
            <a:r>
              <a:rPr lang="en-US" dirty="0" smtClean="0"/>
              <a:t>Used for mood swings, hot flashes, insomnia, low libido, low energy which can come from suppressed testosterone state/estrogen</a:t>
            </a:r>
          </a:p>
          <a:p>
            <a:pPr lvl="1"/>
            <a:r>
              <a:rPr lang="en-US" dirty="0" err="1" smtClean="0"/>
              <a:t>Prometrium</a:t>
            </a:r>
            <a:r>
              <a:rPr lang="en-US" dirty="0" smtClean="0"/>
              <a:t> 100mcg PO </a:t>
            </a:r>
            <a:r>
              <a:rPr lang="en-US" dirty="0" err="1" smtClean="0"/>
              <a:t>qhs</a:t>
            </a:r>
            <a:r>
              <a:rPr lang="en-US" dirty="0" smtClean="0"/>
              <a:t> is </a:t>
            </a:r>
            <a:r>
              <a:rPr lang="en-US" dirty="0" err="1" smtClean="0"/>
              <a:t>bioidentical</a:t>
            </a:r>
            <a:r>
              <a:rPr lang="en-US" dirty="0" smtClean="0"/>
              <a:t> and therefore preferred</a:t>
            </a:r>
          </a:p>
          <a:p>
            <a:pPr lvl="1"/>
            <a:r>
              <a:rPr lang="en-US" dirty="0" err="1" smtClean="0"/>
              <a:t>Medroxyprogesterone</a:t>
            </a:r>
            <a:r>
              <a:rPr lang="en-US" dirty="0" smtClean="0"/>
              <a:t> has more CV risk, non-preferred.  This was used in Women’s Health Study</a:t>
            </a:r>
          </a:p>
          <a:p>
            <a:pPr lvl="1"/>
            <a:r>
              <a:rPr lang="en-US" dirty="0" smtClean="0"/>
              <a:t>May also cause slight increased breast size, likely water retention &gt; true breast tissue growth</a:t>
            </a:r>
          </a:p>
          <a:p>
            <a:pPr lvl="1"/>
            <a:r>
              <a:rPr lang="en-US" dirty="0" smtClean="0"/>
              <a:t>Undocumented anecdotal changes to areola</a:t>
            </a:r>
            <a:endParaRPr lang="en-US" dirty="0"/>
          </a:p>
        </p:txBody>
      </p:sp>
      <p:sp>
        <p:nvSpPr>
          <p:cNvPr id="4" name="TextBox 3"/>
          <p:cNvSpPr txBox="1">
            <a:spLocks noChangeArrowheads="1"/>
          </p:cNvSpPr>
          <p:nvPr/>
        </p:nvSpPr>
        <p:spPr bwMode="auto">
          <a:xfrm>
            <a:off x="1981200" y="6350169"/>
            <a:ext cx="8458200" cy="338554"/>
          </a:xfrm>
          <a:prstGeom prst="rect">
            <a:avLst/>
          </a:prstGeom>
          <a:noFill/>
          <a:ln w="9525">
            <a:noFill/>
            <a:miter lim="800000"/>
            <a:headEnd/>
            <a:tailEnd/>
          </a:ln>
        </p:spPr>
        <p:txBody>
          <a:bodyPr>
            <a:prstTxWarp prst="textNoShape">
              <a:avLst/>
            </a:prstTxWarp>
            <a:spAutoFit/>
          </a:bodyPr>
          <a:lstStyle/>
          <a:p>
            <a:r>
              <a:rPr lang="en-US" sz="1600" dirty="0">
                <a:latin typeface="Helvetica"/>
              </a:rPr>
              <a:t>(Dahl et al 2006, Meyer 1986, UCSF 2011) </a:t>
            </a:r>
            <a:endParaRPr lang="en-US" sz="1600" dirty="0">
              <a:latin typeface="Helvetica"/>
            </a:endParaRPr>
          </a:p>
        </p:txBody>
      </p:sp>
      <p:pic>
        <p:nvPicPr>
          <p:cNvPr id="6" name="Picture 5" descr="medroxyprogesterone_acetate"/>
          <p:cNvPicPr>
            <a:picLocks noChangeAspect="1"/>
          </p:cNvPicPr>
          <p:nvPr/>
        </p:nvPicPr>
        <p:blipFill>
          <a:blip r:embed="rId2"/>
          <a:stretch>
            <a:fillRect/>
          </a:stretch>
        </p:blipFill>
        <p:spPr>
          <a:xfrm>
            <a:off x="7428316" y="5320220"/>
            <a:ext cx="3239684" cy="1537780"/>
          </a:xfrm>
          <a:prstGeom prst="rect">
            <a:avLst/>
          </a:prstGeom>
        </p:spPr>
      </p:pic>
    </p:spTree>
    <p:extLst>
      <p:ext uri="{BB962C8B-B14F-4D97-AF65-F5344CB8AC3E}">
        <p14:creationId xmlns:p14="http://schemas.microsoft.com/office/powerpoint/2010/main" val="1052830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Feminizing Hormone Notes</a:t>
            </a:r>
            <a:endParaRPr lang="en-US" dirty="0"/>
          </a:p>
        </p:txBody>
      </p:sp>
      <p:sp>
        <p:nvSpPr>
          <p:cNvPr id="3" name="Content Placeholder 2"/>
          <p:cNvSpPr>
            <a:spLocks noGrp="1"/>
          </p:cNvSpPr>
          <p:nvPr>
            <p:ph idx="1"/>
          </p:nvPr>
        </p:nvSpPr>
        <p:spPr/>
        <p:txBody>
          <a:bodyPr/>
          <a:lstStyle/>
          <a:p>
            <a:r>
              <a:rPr lang="en-US" dirty="0" smtClean="0"/>
              <a:t>Avoid </a:t>
            </a:r>
            <a:r>
              <a:rPr lang="en-US" dirty="0" err="1" smtClean="0"/>
              <a:t>ethinyl</a:t>
            </a:r>
            <a:r>
              <a:rPr lang="en-US" dirty="0" smtClean="0"/>
              <a:t> estradiol and </a:t>
            </a:r>
            <a:r>
              <a:rPr lang="en-US" dirty="0" err="1" smtClean="0"/>
              <a:t>premarin</a:t>
            </a:r>
            <a:r>
              <a:rPr lang="en-US" dirty="0" smtClean="0"/>
              <a:t> – </a:t>
            </a:r>
            <a:r>
              <a:rPr lang="en-US" dirty="0" err="1" smtClean="0"/>
              <a:t>incr</a:t>
            </a:r>
            <a:r>
              <a:rPr lang="en-US" dirty="0" smtClean="0"/>
              <a:t> </a:t>
            </a:r>
            <a:r>
              <a:rPr lang="en-US" dirty="0" err="1" smtClean="0"/>
              <a:t>thrombogenicity</a:t>
            </a:r>
            <a:endParaRPr lang="en-US" dirty="0" smtClean="0"/>
          </a:p>
          <a:p>
            <a:r>
              <a:rPr lang="en-US" dirty="0" smtClean="0"/>
              <a:t>Estradiol is safest and cheapest; transdermal is least </a:t>
            </a:r>
            <a:r>
              <a:rPr lang="en-US" dirty="0" err="1" smtClean="0"/>
              <a:t>thrombogenic</a:t>
            </a:r>
            <a:endParaRPr lang="en-US" dirty="0" smtClean="0"/>
          </a:p>
          <a:p>
            <a:r>
              <a:rPr lang="en-US" dirty="0" smtClean="0"/>
              <a:t>After first 3 years, consider switch to maintenance regimen</a:t>
            </a:r>
            <a:endParaRPr lang="en-US" dirty="0"/>
          </a:p>
        </p:txBody>
      </p:sp>
    </p:spTree>
    <p:extLst>
      <p:ext uri="{BB962C8B-B14F-4D97-AF65-F5344CB8AC3E}">
        <p14:creationId xmlns:p14="http://schemas.microsoft.com/office/powerpoint/2010/main" val="2529509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Monitoring Visits</a:t>
            </a:r>
            <a:endParaRPr lang="en-US" dirty="0"/>
          </a:p>
        </p:txBody>
      </p:sp>
      <p:sp>
        <p:nvSpPr>
          <p:cNvPr id="51203" name="Content Placeholder 2"/>
          <p:cNvSpPr>
            <a:spLocks noGrp="1"/>
          </p:cNvSpPr>
          <p:nvPr>
            <p:ph idx="1"/>
          </p:nvPr>
        </p:nvSpPr>
        <p:spPr/>
        <p:txBody>
          <a:bodyPr>
            <a:normAutofit/>
          </a:bodyPr>
          <a:lstStyle/>
          <a:p>
            <a:r>
              <a:rPr lang="en-US" dirty="0" smtClean="0"/>
              <a:t>Within the first year, every two-three months follow-up. </a:t>
            </a:r>
          </a:p>
          <a:p>
            <a:r>
              <a:rPr lang="en-US" dirty="0" smtClean="0"/>
              <a:t>After the first year, patients can be seen every 6-12 months. </a:t>
            </a:r>
          </a:p>
          <a:p>
            <a:r>
              <a:rPr lang="en-US" dirty="0" smtClean="0"/>
              <a:t>Monitoring Parameters: Blood Pressure, Weight.</a:t>
            </a:r>
          </a:p>
          <a:p>
            <a:pPr>
              <a:buNone/>
            </a:pPr>
            <a:endParaRPr lang="en-US" dirty="0" smtClean="0"/>
          </a:p>
          <a:p>
            <a:pPr>
              <a:buNone/>
            </a:pPr>
            <a:r>
              <a:rPr lang="en-US" dirty="0" smtClean="0"/>
              <a:t>Labs: </a:t>
            </a:r>
          </a:p>
          <a:p>
            <a:r>
              <a:rPr lang="en-US" dirty="0" smtClean="0"/>
              <a:t>	As little as: FBG, annual fasting lipids, serum potassium, renal function yearly.</a:t>
            </a:r>
          </a:p>
          <a:p>
            <a:r>
              <a:rPr lang="en-US" dirty="0" smtClean="0"/>
              <a:t> 	As much as: CBC, CMP, </a:t>
            </a:r>
            <a:r>
              <a:rPr lang="en-US" dirty="0" err="1" smtClean="0"/>
              <a:t>prolactin</a:t>
            </a:r>
            <a:r>
              <a:rPr lang="en-US" dirty="0" smtClean="0"/>
              <a:t>, fasting blood glucose (1x/year), testosterone, </a:t>
            </a:r>
            <a:r>
              <a:rPr lang="en-US" dirty="0" err="1" smtClean="0"/>
              <a:t>estradiol</a:t>
            </a:r>
            <a:endParaRPr lang="en-US" dirty="0" smtClean="0"/>
          </a:p>
          <a:p>
            <a:r>
              <a:rPr lang="en-US" dirty="0" smtClean="0"/>
              <a:t>	STI screen and HIV testing depending on risk behavior. </a:t>
            </a:r>
          </a:p>
          <a:p>
            <a:endParaRPr lang="en-US" dirty="0" smtClean="0"/>
          </a:p>
        </p:txBody>
      </p:sp>
      <p:sp>
        <p:nvSpPr>
          <p:cNvPr id="4" name="Rectangle 3"/>
          <p:cNvSpPr/>
          <p:nvPr/>
        </p:nvSpPr>
        <p:spPr>
          <a:xfrm>
            <a:off x="1692393" y="6162934"/>
            <a:ext cx="8229600" cy="646331"/>
          </a:xfrm>
          <a:prstGeom prst="rect">
            <a:avLst/>
          </a:prstGeom>
        </p:spPr>
        <p:txBody>
          <a:bodyPr wrap="square">
            <a:spAutoFit/>
          </a:bodyPr>
          <a:lstStyle/>
          <a:p>
            <a:r>
              <a:rPr lang="en-US" dirty="0">
                <a:latin typeface="Helvetica"/>
              </a:rPr>
              <a:t>(Feldman JL &amp; Goldberg J 2008, </a:t>
            </a:r>
            <a:r>
              <a:rPr lang="en-US" dirty="0" err="1">
                <a:latin typeface="Helvetica"/>
              </a:rPr>
              <a:t>Hembree</a:t>
            </a:r>
            <a:r>
              <a:rPr lang="en-US" dirty="0">
                <a:latin typeface="Helvetica"/>
              </a:rPr>
              <a:t> et al 2009, UCSF 2011, Coleman et al 2012, Dahl et al 2006)</a:t>
            </a:r>
            <a:endParaRPr lang="en-US" dirty="0">
              <a:latin typeface="Helvetica"/>
            </a:endParaRPr>
          </a:p>
        </p:txBody>
      </p:sp>
      <p:pic>
        <p:nvPicPr>
          <p:cNvPr id="5" name="Picture 4" descr="hypertension.jpg"/>
          <p:cNvPicPr>
            <a:picLocks noChangeAspect="1"/>
          </p:cNvPicPr>
          <p:nvPr/>
        </p:nvPicPr>
        <p:blipFill>
          <a:blip r:embed="rId3"/>
          <a:stretch>
            <a:fillRect/>
          </a:stretch>
        </p:blipFill>
        <p:spPr>
          <a:xfrm>
            <a:off x="9269863" y="1"/>
            <a:ext cx="1405008" cy="1405008"/>
          </a:xfrm>
          <a:prstGeom prst="rect">
            <a:avLst/>
          </a:prstGeom>
        </p:spPr>
      </p:pic>
      <p:pic>
        <p:nvPicPr>
          <p:cNvPr id="6" name="Picture 5" descr="potassium"/>
          <p:cNvPicPr>
            <a:picLocks noChangeAspect="1"/>
          </p:cNvPicPr>
          <p:nvPr/>
        </p:nvPicPr>
        <p:blipFill>
          <a:blip r:embed="rId4"/>
          <a:stretch>
            <a:fillRect/>
          </a:stretch>
        </p:blipFill>
        <p:spPr>
          <a:xfrm flipH="1">
            <a:off x="1524000" y="1"/>
            <a:ext cx="1429042" cy="1418724"/>
          </a:xfrm>
          <a:prstGeom prst="rect">
            <a:avLst/>
          </a:prstGeom>
        </p:spPr>
      </p:pic>
    </p:spTree>
    <p:extLst>
      <p:ext uri="{BB962C8B-B14F-4D97-AF65-F5344CB8AC3E}">
        <p14:creationId xmlns:p14="http://schemas.microsoft.com/office/powerpoint/2010/main" val="2494687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Concept of Gender Spectrum</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0766" y="1541938"/>
            <a:ext cx="7656723" cy="5107034"/>
          </a:xfrm>
        </p:spPr>
      </p:pic>
    </p:spTree>
    <p:extLst>
      <p:ext uri="{BB962C8B-B14F-4D97-AF65-F5344CB8AC3E}">
        <p14:creationId xmlns:p14="http://schemas.microsoft.com/office/powerpoint/2010/main" val="1380741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Prolactin</a:t>
            </a:r>
            <a:r>
              <a:rPr lang="en-US" dirty="0" smtClean="0"/>
              <a:t> levels</a:t>
            </a:r>
            <a:endParaRPr lang="en-US" dirty="0"/>
          </a:p>
        </p:txBody>
      </p:sp>
      <p:sp>
        <p:nvSpPr>
          <p:cNvPr id="3" name="Content Placeholder 2"/>
          <p:cNvSpPr>
            <a:spLocks noGrp="1"/>
          </p:cNvSpPr>
          <p:nvPr>
            <p:ph idx="1"/>
          </p:nvPr>
        </p:nvSpPr>
        <p:spPr>
          <a:xfrm>
            <a:off x="1790030" y="1559236"/>
            <a:ext cx="8229600" cy="4525963"/>
          </a:xfrm>
        </p:spPr>
        <p:txBody>
          <a:bodyPr/>
          <a:lstStyle/>
          <a:p>
            <a:r>
              <a:rPr lang="en-US" dirty="0" smtClean="0"/>
              <a:t>If no change after 1 year, development</a:t>
            </a:r>
          </a:p>
          <a:p>
            <a:pPr marL="0" indent="0">
              <a:buNone/>
            </a:pPr>
            <a:r>
              <a:rPr lang="en-US" dirty="0"/>
              <a:t> </a:t>
            </a:r>
            <a:r>
              <a:rPr lang="en-US" dirty="0" smtClean="0"/>
              <a:t>   of </a:t>
            </a:r>
            <a:r>
              <a:rPr lang="en-US" dirty="0" err="1" smtClean="0"/>
              <a:t>prolactinoma</a:t>
            </a:r>
            <a:r>
              <a:rPr lang="en-US" dirty="0" smtClean="0"/>
              <a:t> is rare</a:t>
            </a:r>
          </a:p>
          <a:p>
            <a:r>
              <a:rPr lang="en-US" dirty="0" smtClean="0"/>
              <a:t>Worry if level is over 100. Consider decreasing dose instead of stopping cold turkey, and monitoring</a:t>
            </a:r>
          </a:p>
          <a:p>
            <a:r>
              <a:rPr lang="en-US" dirty="0" smtClean="0"/>
              <a:t>MRI with and without contrast to evaluate</a:t>
            </a:r>
          </a:p>
          <a:p>
            <a:endParaRPr lang="en-US" dirty="0"/>
          </a:p>
        </p:txBody>
      </p:sp>
      <p:pic>
        <p:nvPicPr>
          <p:cNvPr id="4" name="Picture 4" descr="Prolactinoma-art"/>
          <p:cNvPicPr>
            <a:picLocks noChangeAspect="1" noChangeArrowheads="1"/>
          </p:cNvPicPr>
          <p:nvPr/>
        </p:nvPicPr>
        <p:blipFill>
          <a:blip r:embed="rId2"/>
          <a:srcRect/>
          <a:stretch>
            <a:fillRect/>
          </a:stretch>
        </p:blipFill>
        <p:spPr bwMode="auto">
          <a:xfrm>
            <a:off x="8681516" y="-15679"/>
            <a:ext cx="1986485" cy="2724930"/>
          </a:xfrm>
          <a:prstGeom prst="rect">
            <a:avLst/>
          </a:prstGeom>
          <a:noFill/>
          <a:ln w="9525">
            <a:noFill/>
            <a:miter lim="800000"/>
            <a:headEnd/>
            <a:tailEnd/>
          </a:ln>
        </p:spPr>
      </p:pic>
    </p:spTree>
    <p:extLst>
      <p:ext uri="{BB962C8B-B14F-4D97-AF65-F5344CB8AC3E}">
        <p14:creationId xmlns:p14="http://schemas.microsoft.com/office/powerpoint/2010/main" val="3269429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17750" y="274638"/>
            <a:ext cx="8229600" cy="1143000"/>
          </a:xfrm>
        </p:spPr>
        <p:txBody>
          <a:bodyPr/>
          <a:lstStyle/>
          <a:p>
            <a:pPr algn="l"/>
            <a:r>
              <a:rPr lang="en-US" dirty="0" smtClean="0"/>
              <a:t>Common Surgeries</a:t>
            </a:r>
            <a:endParaRPr lang="en-US" dirty="0"/>
          </a:p>
        </p:txBody>
      </p:sp>
      <p:sp>
        <p:nvSpPr>
          <p:cNvPr id="3" name="Content Placeholder 2"/>
          <p:cNvSpPr>
            <a:spLocks noGrp="1"/>
          </p:cNvSpPr>
          <p:nvPr>
            <p:ph idx="1"/>
          </p:nvPr>
        </p:nvSpPr>
        <p:spPr>
          <a:xfrm>
            <a:off x="2172370" y="1327101"/>
            <a:ext cx="8229600" cy="4525963"/>
          </a:xfrm>
        </p:spPr>
        <p:txBody>
          <a:bodyPr/>
          <a:lstStyle/>
          <a:p>
            <a:r>
              <a:rPr lang="en-US" dirty="0" smtClean="0"/>
              <a:t>Breast Augmentation</a:t>
            </a:r>
          </a:p>
          <a:p>
            <a:r>
              <a:rPr lang="en-US" dirty="0" smtClean="0"/>
              <a:t>Facial Feminization Surgeries (FFS)</a:t>
            </a:r>
          </a:p>
          <a:p>
            <a:r>
              <a:rPr lang="en-US" dirty="0" err="1" smtClean="0"/>
              <a:t>Chondrolaryngoplasty</a:t>
            </a:r>
            <a:r>
              <a:rPr lang="en-US" dirty="0" smtClean="0"/>
              <a:t> or Tracheal Shave</a:t>
            </a:r>
          </a:p>
          <a:p>
            <a:r>
              <a:rPr lang="en-US" dirty="0" err="1" smtClean="0"/>
              <a:t>Orchiectomy</a:t>
            </a:r>
            <a:endParaRPr lang="en-US" dirty="0" smtClean="0"/>
          </a:p>
          <a:p>
            <a:r>
              <a:rPr lang="en-US" dirty="0" err="1" smtClean="0"/>
              <a:t>Vulvoplasty</a:t>
            </a:r>
            <a:r>
              <a:rPr lang="en-US" dirty="0" smtClean="0"/>
              <a:t>, </a:t>
            </a:r>
            <a:r>
              <a:rPr lang="en-US" dirty="0" err="1" smtClean="0"/>
              <a:t>Vaginoplasty</a:t>
            </a:r>
            <a:r>
              <a:rPr lang="en-US" dirty="0" smtClean="0"/>
              <a:t>, </a:t>
            </a:r>
            <a:r>
              <a:rPr lang="en-US" dirty="0" err="1" smtClean="0"/>
              <a:t>Labiaplasty</a:t>
            </a:r>
            <a:endParaRPr lang="en-US" dirty="0" smtClean="0"/>
          </a:p>
          <a:p>
            <a:r>
              <a:rPr lang="en-US" dirty="0" smtClean="0"/>
              <a:t>Implants of silicone or saline in buttocks, hips, thighs, etc.</a:t>
            </a:r>
            <a:endParaRPr lang="en-US" dirty="0"/>
          </a:p>
        </p:txBody>
      </p:sp>
      <p:pic>
        <p:nvPicPr>
          <p:cNvPr id="5" name="Picture 4"/>
          <p:cNvPicPr>
            <a:picLocks noChangeAspect="1"/>
          </p:cNvPicPr>
          <p:nvPr/>
        </p:nvPicPr>
        <p:blipFill rotWithShape="1">
          <a:blip r:embed="rId2"/>
          <a:srcRect t="4312" b="17617"/>
          <a:stretch/>
        </p:blipFill>
        <p:spPr>
          <a:xfrm>
            <a:off x="7464102" y="27296"/>
            <a:ext cx="3224623" cy="1908496"/>
          </a:xfrm>
          <a:prstGeom prst="rect">
            <a:avLst/>
          </a:prstGeom>
        </p:spPr>
      </p:pic>
      <p:pic>
        <p:nvPicPr>
          <p:cNvPr id="6" name="Picture 5"/>
          <p:cNvPicPr>
            <a:picLocks noChangeAspect="1"/>
          </p:cNvPicPr>
          <p:nvPr/>
        </p:nvPicPr>
        <p:blipFill>
          <a:blip r:embed="rId3"/>
          <a:stretch>
            <a:fillRect/>
          </a:stretch>
        </p:blipFill>
        <p:spPr>
          <a:xfrm>
            <a:off x="7573343" y="4799329"/>
            <a:ext cx="3142692" cy="2072326"/>
          </a:xfrm>
          <a:prstGeom prst="rect">
            <a:avLst/>
          </a:prstGeom>
        </p:spPr>
      </p:pic>
    </p:spTree>
    <p:extLst>
      <p:ext uri="{BB962C8B-B14F-4D97-AF65-F5344CB8AC3E}">
        <p14:creationId xmlns:p14="http://schemas.microsoft.com/office/powerpoint/2010/main" val="918505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Silicone</a:t>
            </a:r>
            <a:endParaRPr lang="en-US" dirty="0"/>
          </a:p>
        </p:txBody>
      </p:sp>
      <p:sp>
        <p:nvSpPr>
          <p:cNvPr id="57347" name="Content Placeholder 2"/>
          <p:cNvSpPr>
            <a:spLocks noGrp="1"/>
          </p:cNvSpPr>
          <p:nvPr>
            <p:ph idx="1"/>
          </p:nvPr>
        </p:nvSpPr>
        <p:spPr>
          <a:xfrm>
            <a:off x="1981200" y="1600201"/>
            <a:ext cx="8229600" cy="5068455"/>
          </a:xfrm>
        </p:spPr>
        <p:txBody>
          <a:bodyPr>
            <a:normAutofit/>
          </a:bodyPr>
          <a:lstStyle/>
          <a:p>
            <a:r>
              <a:rPr lang="en-US" dirty="0" smtClean="0"/>
              <a:t>Only silicone implants and micro-injections of silicone (by a plastic surgeon or dermatologist) are safe.</a:t>
            </a:r>
          </a:p>
          <a:p>
            <a:r>
              <a:rPr lang="en-US" dirty="0" smtClean="0"/>
              <a:t>“Street” silicone can be mixed with mineral oils and various unknown substances.</a:t>
            </a:r>
          </a:p>
          <a:p>
            <a:r>
              <a:rPr lang="en-US" dirty="0" smtClean="0"/>
              <a:t>Complications: inflammation (can be chronic, SEVERE, lifelong), edema, migration of silicone including to the lungs (possible PEs). </a:t>
            </a:r>
          </a:p>
          <a:p>
            <a:r>
              <a:rPr lang="en-US" dirty="0" smtClean="0"/>
              <a:t>Breasts, buttocks, chests, hips, and face are most common places for injection. </a:t>
            </a:r>
          </a:p>
          <a:p>
            <a:pPr>
              <a:buNone/>
            </a:pPr>
            <a:endParaRPr lang="en-US" dirty="0" smtClean="0"/>
          </a:p>
          <a:p>
            <a:pPr>
              <a:buFont typeface="Wingdings" pitchFamily="2" charset="2"/>
              <a:buChar char="Ø"/>
            </a:pPr>
            <a:r>
              <a:rPr lang="en-US" dirty="0" smtClean="0">
                <a:solidFill>
                  <a:srgbClr val="FF0000"/>
                </a:solidFill>
              </a:rPr>
              <a:t>Prevention education is CRITICAL!!</a:t>
            </a:r>
          </a:p>
          <a:p>
            <a:pPr>
              <a:buNone/>
            </a:pPr>
            <a:endParaRPr lang="en-US" dirty="0" smtClean="0"/>
          </a:p>
          <a:p>
            <a:pPr>
              <a:buNone/>
            </a:pPr>
            <a:r>
              <a:rPr lang="en-US" sz="2400" dirty="0"/>
              <a:t>(Feldman 2008; </a:t>
            </a:r>
            <a:r>
              <a:rPr lang="en-US" sz="2400" dirty="0" err="1"/>
              <a:t>Styperek</a:t>
            </a:r>
            <a:r>
              <a:rPr lang="en-US" sz="2400" dirty="0"/>
              <a:t> et al 2013) </a:t>
            </a:r>
            <a:endParaRPr lang="en-US" sz="2400" dirty="0"/>
          </a:p>
        </p:txBody>
      </p:sp>
      <p:pic>
        <p:nvPicPr>
          <p:cNvPr id="4" name="Picture 5" descr="siliconeinj#2"/>
          <p:cNvPicPr>
            <a:picLocks noChangeAspect="1" noChangeArrowheads="1"/>
          </p:cNvPicPr>
          <p:nvPr/>
        </p:nvPicPr>
        <p:blipFill>
          <a:blip r:embed="rId3"/>
          <a:srcRect/>
          <a:stretch>
            <a:fillRect/>
          </a:stretch>
        </p:blipFill>
        <p:spPr bwMode="auto">
          <a:xfrm>
            <a:off x="2362200" y="158751"/>
            <a:ext cx="1752600" cy="1401763"/>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8530" y="0"/>
            <a:ext cx="1484523" cy="1601360"/>
          </a:xfrm>
          <a:prstGeom prst="rect">
            <a:avLst/>
          </a:prstGeom>
        </p:spPr>
      </p:pic>
    </p:spTree>
    <p:extLst>
      <p:ext uri="{BB962C8B-B14F-4D97-AF65-F5344CB8AC3E}">
        <p14:creationId xmlns:p14="http://schemas.microsoft.com/office/powerpoint/2010/main" val="3269674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246313" y="5189099"/>
            <a:ext cx="7772400" cy="1362075"/>
          </a:xfrm>
        </p:spPr>
        <p:txBody>
          <a:bodyPr>
            <a:normAutofit/>
          </a:bodyPr>
          <a:lstStyle/>
          <a:p>
            <a:r>
              <a:rPr lang="en-US" sz="3600" dirty="0" err="1"/>
              <a:t>Masculinizing</a:t>
            </a:r>
            <a:r>
              <a:rPr lang="en-US" sz="3600" dirty="0"/>
              <a:t> Hormone Therapy</a:t>
            </a:r>
            <a:endParaRPr lang="en-US"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714" y="582198"/>
            <a:ext cx="6201598" cy="4606901"/>
          </a:xfrm>
          <a:prstGeom prst="rect">
            <a:avLst/>
          </a:prstGeom>
        </p:spPr>
      </p:pic>
    </p:spTree>
    <p:extLst>
      <p:ext uri="{BB962C8B-B14F-4D97-AF65-F5344CB8AC3E}">
        <p14:creationId xmlns:p14="http://schemas.microsoft.com/office/powerpoint/2010/main" val="798910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dirty="0">
                <a:latin typeface="Helvetica"/>
                <a:ea typeface="ＭＳ Ｐゴシック" pitchFamily="-65" charset="-128"/>
                <a:cs typeface="Helvetica"/>
              </a:rPr>
              <a:t>Testosterone therapy: Goals</a:t>
            </a:r>
          </a:p>
        </p:txBody>
      </p:sp>
      <p:sp>
        <p:nvSpPr>
          <p:cNvPr id="71683" name="Content Placeholder 2"/>
          <p:cNvSpPr>
            <a:spLocks noGrp="1"/>
          </p:cNvSpPr>
          <p:nvPr>
            <p:ph idx="1"/>
          </p:nvPr>
        </p:nvSpPr>
        <p:spPr/>
        <p:txBody>
          <a:bodyPr>
            <a:normAutofit/>
          </a:bodyPr>
          <a:lstStyle/>
          <a:p>
            <a:pPr eaLnBrk="1" hangingPunct="1"/>
            <a:r>
              <a:rPr lang="en-US" dirty="0" smtClean="0">
                <a:ea typeface="ＭＳ Ｐゴシック" pitchFamily="-65" charset="-128"/>
                <a:cs typeface="Helvetica"/>
              </a:rPr>
              <a:t>Primary endpoint is cessation of ovarian cycling, i.e. menstrual bleeding, cramping, bloating</a:t>
            </a:r>
          </a:p>
          <a:p>
            <a:pPr eaLnBrk="1" hangingPunct="1"/>
            <a:r>
              <a:rPr lang="en-US" dirty="0" smtClean="0">
                <a:ea typeface="ＭＳ Ｐゴシック" pitchFamily="-65" charset="-128"/>
                <a:cs typeface="Helvetica"/>
              </a:rPr>
              <a:t>Masculinization of body shape, voice, hair pattern</a:t>
            </a:r>
          </a:p>
          <a:p>
            <a:pPr eaLnBrk="1" hangingPunct="1"/>
            <a:r>
              <a:rPr lang="en-US" dirty="0" smtClean="0">
                <a:ea typeface="ＭＳ Ｐゴシック" pitchFamily="-65" charset="-128"/>
                <a:cs typeface="Helvetica"/>
              </a:rPr>
              <a:t>Push towards more masculine way of thinking and interacting with the world</a:t>
            </a:r>
          </a:p>
        </p:txBody>
      </p:sp>
      <p:sp>
        <p:nvSpPr>
          <p:cNvPr id="71684" name="TextBox 3"/>
          <p:cNvSpPr txBox="1">
            <a:spLocks noChangeArrowheads="1"/>
          </p:cNvSpPr>
          <p:nvPr/>
        </p:nvSpPr>
        <p:spPr bwMode="auto">
          <a:xfrm>
            <a:off x="1752600" y="6096001"/>
            <a:ext cx="8458200" cy="646331"/>
          </a:xfrm>
          <a:prstGeom prst="rect">
            <a:avLst/>
          </a:prstGeom>
          <a:noFill/>
          <a:ln w="9525">
            <a:noFill/>
            <a:miter lim="800000"/>
            <a:headEnd/>
            <a:tailEnd/>
          </a:ln>
        </p:spPr>
        <p:txBody>
          <a:bodyPr>
            <a:prstTxWarp prst="textNoShape">
              <a:avLst/>
            </a:prstTxWarp>
            <a:spAutoFit/>
          </a:bodyPr>
          <a:lstStyle/>
          <a:p>
            <a:r>
              <a:rPr lang="en-US" dirty="0">
                <a:latin typeface="Helvetica"/>
              </a:rPr>
              <a:t>(Feldman JL &amp; Goldberg J 2008, </a:t>
            </a:r>
            <a:r>
              <a:rPr lang="en-US" dirty="0" err="1">
                <a:latin typeface="Helvetica"/>
              </a:rPr>
              <a:t>Hembree</a:t>
            </a:r>
            <a:r>
              <a:rPr lang="en-US" dirty="0">
                <a:latin typeface="Helvetica"/>
              </a:rPr>
              <a:t> et al 2009, UCSF 2011, Coleman et al 2012, Dahl et al 2006) </a:t>
            </a:r>
            <a:endParaRPr lang="en-US" dirty="0">
              <a:latin typeface="Helvetica"/>
            </a:endParaRPr>
          </a:p>
        </p:txBody>
      </p:sp>
    </p:spTree>
    <p:extLst>
      <p:ext uri="{BB962C8B-B14F-4D97-AF65-F5344CB8AC3E}">
        <p14:creationId xmlns:p14="http://schemas.microsoft.com/office/powerpoint/2010/main" val="4032035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choices</a:t>
            </a:r>
            <a:endParaRPr lang="en-US" dirty="0"/>
          </a:p>
        </p:txBody>
      </p:sp>
      <p:sp>
        <p:nvSpPr>
          <p:cNvPr id="3" name="Content Placeholder 2"/>
          <p:cNvSpPr>
            <a:spLocks noGrp="1"/>
          </p:cNvSpPr>
          <p:nvPr>
            <p:ph idx="1"/>
          </p:nvPr>
        </p:nvSpPr>
        <p:spPr/>
        <p:txBody>
          <a:bodyPr>
            <a:normAutofit/>
          </a:bodyPr>
          <a:lstStyle/>
          <a:p>
            <a:r>
              <a:rPr lang="en-US" dirty="0" smtClean="0"/>
              <a:t>Injectable</a:t>
            </a:r>
          </a:p>
          <a:p>
            <a:pPr lvl="1"/>
            <a:r>
              <a:rPr lang="en-US" dirty="0" smtClean="0"/>
              <a:t>Weekly provides more stability</a:t>
            </a:r>
          </a:p>
          <a:p>
            <a:pPr lvl="1"/>
            <a:r>
              <a:rPr lang="en-US" dirty="0" smtClean="0"/>
              <a:t>SQ injections are proven equivalent; most patients prefer</a:t>
            </a:r>
          </a:p>
          <a:p>
            <a:pPr lvl="1"/>
            <a:r>
              <a:rPr lang="en-US" dirty="0" smtClean="0"/>
              <a:t>Ability to fine-tune dose</a:t>
            </a:r>
          </a:p>
          <a:p>
            <a:r>
              <a:rPr lang="en-US" dirty="0" smtClean="0"/>
              <a:t>Topical</a:t>
            </a:r>
          </a:p>
          <a:p>
            <a:pPr lvl="1"/>
            <a:r>
              <a:rPr lang="en-US" dirty="0" smtClean="0"/>
              <a:t>Avoids injections</a:t>
            </a:r>
          </a:p>
          <a:p>
            <a:pPr lvl="1"/>
            <a:r>
              <a:rPr lang="en-US" dirty="0" smtClean="0"/>
              <a:t>Very stable levels</a:t>
            </a:r>
          </a:p>
          <a:p>
            <a:pPr lvl="1"/>
            <a:r>
              <a:rPr lang="en-US" dirty="0" smtClean="0"/>
              <a:t>Risk of transfer to household/intimate contacts</a:t>
            </a:r>
            <a:endParaRPr lang="en-US" dirty="0"/>
          </a:p>
        </p:txBody>
      </p:sp>
    </p:spTree>
    <p:extLst>
      <p:ext uri="{BB962C8B-B14F-4D97-AF65-F5344CB8AC3E}">
        <p14:creationId xmlns:p14="http://schemas.microsoft.com/office/powerpoint/2010/main" val="4215505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462"/>
            <a:ext cx="8229600" cy="1143000"/>
          </a:xfrm>
        </p:spPr>
        <p:txBody>
          <a:bodyPr>
            <a:normAutofit fontScale="90000"/>
          </a:bodyPr>
          <a:lstStyle/>
          <a:p>
            <a:r>
              <a:rPr lang="en-US" dirty="0" smtClean="0"/>
              <a:t>Contraception &amp; Pregnancy</a:t>
            </a:r>
            <a:endParaRPr lang="en-US" dirty="0"/>
          </a:p>
        </p:txBody>
      </p:sp>
      <p:sp>
        <p:nvSpPr>
          <p:cNvPr id="3" name="Content Placeholder 2"/>
          <p:cNvSpPr>
            <a:spLocks noGrp="1"/>
          </p:cNvSpPr>
          <p:nvPr>
            <p:ph idx="1"/>
          </p:nvPr>
        </p:nvSpPr>
        <p:spPr>
          <a:xfrm>
            <a:off x="1917700" y="1155701"/>
            <a:ext cx="8229600" cy="3873500"/>
          </a:xfrm>
        </p:spPr>
        <p:txBody>
          <a:bodyPr>
            <a:normAutofit/>
          </a:bodyPr>
          <a:lstStyle/>
          <a:p>
            <a:pPr>
              <a:lnSpc>
                <a:spcPct val="80000"/>
              </a:lnSpc>
            </a:pPr>
            <a:r>
              <a:rPr lang="en-US" dirty="0" smtClean="0">
                <a:solidFill>
                  <a:srgbClr val="FF0000"/>
                </a:solidFill>
                <a:ea typeface="ＭＳ Ｐゴシック" pitchFamily="-65" charset="-128"/>
                <a:cs typeface="Helvetica"/>
              </a:rPr>
              <a:t>Testosterone is not a reliable form of contraception! </a:t>
            </a:r>
            <a:r>
              <a:rPr lang="en-US" dirty="0" smtClean="0">
                <a:ea typeface="ＭＳ Ｐゴシック" pitchFamily="-65" charset="-128"/>
                <a:cs typeface="Helvetica"/>
              </a:rPr>
              <a:t>Ovulation does not necessarily cease with menses</a:t>
            </a:r>
          </a:p>
          <a:p>
            <a:pPr>
              <a:lnSpc>
                <a:spcPct val="80000"/>
              </a:lnSpc>
            </a:pPr>
            <a:endParaRPr lang="en-US" sz="1300" i="1" dirty="0">
              <a:ea typeface="ＭＳ Ｐゴシック" pitchFamily="-65" charset="-128"/>
              <a:cs typeface="Helvetica"/>
            </a:endParaRPr>
          </a:p>
          <a:p>
            <a:pPr>
              <a:lnSpc>
                <a:spcPct val="80000"/>
              </a:lnSpc>
            </a:pPr>
            <a:r>
              <a:rPr lang="en-US" dirty="0" smtClean="0">
                <a:ea typeface="ＭＳ Ｐゴシック" pitchFamily="-65" charset="-128"/>
                <a:cs typeface="Helvetica"/>
              </a:rPr>
              <a:t>Testosterone is teratogenic – crosses placenta and can cause </a:t>
            </a:r>
            <a:r>
              <a:rPr lang="en-US" dirty="0" err="1" smtClean="0">
                <a:ea typeface="ＭＳ Ｐゴシック" pitchFamily="-65" charset="-128"/>
                <a:cs typeface="Helvetica"/>
              </a:rPr>
              <a:t>virilization</a:t>
            </a:r>
            <a:r>
              <a:rPr lang="en-US" dirty="0" smtClean="0">
                <a:ea typeface="ＭＳ Ｐゴシック" pitchFamily="-65" charset="-128"/>
                <a:cs typeface="Helvetica"/>
              </a:rPr>
              <a:t> and unknown defects to fetus</a:t>
            </a:r>
          </a:p>
          <a:p>
            <a:pPr marL="0" indent="0">
              <a:lnSpc>
                <a:spcPct val="80000"/>
              </a:lnSpc>
              <a:buNone/>
            </a:pPr>
            <a:endParaRPr lang="en-US" dirty="0" smtClean="0">
              <a:ea typeface="ＭＳ Ｐゴシック" pitchFamily="-65" charset="-128"/>
              <a:cs typeface="Helvetica"/>
            </a:endParaRPr>
          </a:p>
          <a:p>
            <a:pPr>
              <a:lnSpc>
                <a:spcPct val="80000"/>
              </a:lnSpc>
            </a:pPr>
            <a:r>
              <a:rPr lang="en-US" dirty="0" smtClean="0">
                <a:ea typeface="ＭＳ Ｐゴシック" pitchFamily="-65" charset="-128"/>
                <a:cs typeface="Helvetica"/>
              </a:rPr>
              <a:t>Contraceptive counseling: condom/barrier method, IUD (non-hormonal), </a:t>
            </a:r>
            <a:r>
              <a:rPr lang="en-US" dirty="0" err="1" smtClean="0">
                <a:ea typeface="ＭＳ Ｐゴシック" pitchFamily="-65" charset="-128"/>
                <a:cs typeface="Helvetica"/>
              </a:rPr>
              <a:t>depo</a:t>
            </a:r>
            <a:r>
              <a:rPr lang="en-US" dirty="0" smtClean="0">
                <a:ea typeface="ＭＳ Ｐゴシック" pitchFamily="-65" charset="-128"/>
                <a:cs typeface="Helvetica"/>
              </a:rPr>
              <a:t> </a:t>
            </a:r>
            <a:r>
              <a:rPr lang="en-US" dirty="0" err="1" smtClean="0">
                <a:ea typeface="ＭＳ Ｐゴシック" pitchFamily="-65" charset="-128"/>
                <a:cs typeface="Helvetica"/>
              </a:rPr>
              <a:t>provera</a:t>
            </a:r>
            <a:endParaRPr lang="en-US" dirty="0" smtClean="0">
              <a:ea typeface="ＭＳ Ｐゴシック" pitchFamily="-65" charset="-128"/>
              <a:cs typeface="Helvetica"/>
            </a:endParaRPr>
          </a:p>
          <a:p>
            <a:pPr marL="0" indent="0">
              <a:buNone/>
            </a:pPr>
            <a:endParaRPr lang="en-US" dirty="0" smtClean="0"/>
          </a:p>
        </p:txBody>
      </p:sp>
      <p:pic>
        <p:nvPicPr>
          <p:cNvPr id="4" name="Picture 3"/>
          <p:cNvPicPr>
            <a:picLocks noChangeAspect="1"/>
          </p:cNvPicPr>
          <p:nvPr/>
        </p:nvPicPr>
        <p:blipFill rotWithShape="1">
          <a:blip r:embed="rId2"/>
          <a:srcRect l="9001" t="1750" r="6750" b="16500"/>
          <a:stretch/>
        </p:blipFill>
        <p:spPr>
          <a:xfrm>
            <a:off x="8758650" y="5029201"/>
            <a:ext cx="1858550" cy="1803400"/>
          </a:xfrm>
          <a:prstGeom prst="rect">
            <a:avLst/>
          </a:prstGeom>
        </p:spPr>
      </p:pic>
      <p:sp>
        <p:nvSpPr>
          <p:cNvPr id="5" name="TextBox 4"/>
          <p:cNvSpPr txBox="1"/>
          <p:nvPr/>
        </p:nvSpPr>
        <p:spPr>
          <a:xfrm>
            <a:off x="1524000" y="6217841"/>
            <a:ext cx="8356600" cy="646331"/>
          </a:xfrm>
          <a:prstGeom prst="rect">
            <a:avLst/>
          </a:prstGeom>
          <a:noFill/>
        </p:spPr>
        <p:txBody>
          <a:bodyPr wrap="square" rtlCol="0">
            <a:spAutoFit/>
          </a:bodyPr>
          <a:lstStyle/>
          <a:p>
            <a:r>
              <a:rPr lang="en-US" dirty="0"/>
              <a:t>(</a:t>
            </a:r>
            <a:r>
              <a:rPr lang="en-US" dirty="0" err="1"/>
              <a:t>Steinle</a:t>
            </a:r>
            <a:r>
              <a:rPr lang="en-US" dirty="0"/>
              <a:t> 2011, </a:t>
            </a:r>
            <a:r>
              <a:rPr lang="en-US" dirty="0">
                <a:latin typeface="Helvetica"/>
              </a:rPr>
              <a:t>Feldman JL &amp; Goldberg J 2008, Gorton et al 2005, </a:t>
            </a:r>
            <a:r>
              <a:rPr lang="en-US" dirty="0">
                <a:latin typeface="Helvetica"/>
              </a:rPr>
              <a:t>Dahl </a:t>
            </a:r>
            <a:r>
              <a:rPr lang="en-US" dirty="0">
                <a:latin typeface="Helvetica"/>
              </a:rPr>
              <a:t>et </a:t>
            </a:r>
            <a:r>
              <a:rPr lang="en-US" dirty="0">
                <a:latin typeface="Helvetica"/>
              </a:rPr>
              <a:t>2006</a:t>
            </a:r>
            <a:r>
              <a:rPr lang="en-US" dirty="0">
                <a:latin typeface="Helvetica"/>
              </a:rPr>
              <a:t>)</a:t>
            </a:r>
            <a:endParaRPr lang="en-US" dirty="0"/>
          </a:p>
          <a:p>
            <a:endParaRPr lang="en-US" dirty="0"/>
          </a:p>
        </p:txBody>
      </p:sp>
    </p:spTree>
    <p:extLst>
      <p:ext uri="{BB962C8B-B14F-4D97-AF65-F5344CB8AC3E}">
        <p14:creationId xmlns:p14="http://schemas.microsoft.com/office/powerpoint/2010/main" val="3528831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Aromatization of </a:t>
            </a:r>
            <a:br>
              <a:rPr lang="en-US" dirty="0" smtClean="0"/>
            </a:br>
            <a:r>
              <a:rPr lang="en-US" dirty="0" smtClean="0"/>
              <a:t>Testosterone -&gt; Estrogen</a:t>
            </a:r>
            <a:endParaRPr lang="en-US" dirty="0"/>
          </a:p>
        </p:txBody>
      </p:sp>
      <p:sp>
        <p:nvSpPr>
          <p:cNvPr id="3" name="Content Placeholder 2"/>
          <p:cNvSpPr>
            <a:spLocks noGrp="1"/>
          </p:cNvSpPr>
          <p:nvPr>
            <p:ph idx="1"/>
          </p:nvPr>
        </p:nvSpPr>
        <p:spPr/>
        <p:txBody>
          <a:bodyPr>
            <a:normAutofit/>
          </a:bodyPr>
          <a:lstStyle/>
          <a:p>
            <a:r>
              <a:rPr lang="en-US" dirty="0" smtClean="0"/>
              <a:t>The most challenging part of managing testosterone therapy</a:t>
            </a:r>
          </a:p>
          <a:p>
            <a:r>
              <a:rPr lang="en-US" dirty="0" smtClean="0"/>
              <a:t>Most </a:t>
            </a:r>
            <a:r>
              <a:rPr lang="en-US" dirty="0"/>
              <a:t>of the circulating </a:t>
            </a:r>
            <a:r>
              <a:rPr lang="en-US" dirty="0" smtClean="0"/>
              <a:t>estrogen in cis-males is </a:t>
            </a:r>
            <a:r>
              <a:rPr lang="en-US" dirty="0"/>
              <a:t>derived from the </a:t>
            </a:r>
            <a:r>
              <a:rPr lang="en-US" dirty="0" err="1"/>
              <a:t>extraglandular</a:t>
            </a:r>
            <a:r>
              <a:rPr lang="en-US" dirty="0"/>
              <a:t> conversion of testosterone and </a:t>
            </a:r>
            <a:r>
              <a:rPr lang="en-US" dirty="0" err="1"/>
              <a:t>androstenedione</a:t>
            </a:r>
            <a:r>
              <a:rPr lang="en-US" dirty="0"/>
              <a:t> to E2 and E1, </a:t>
            </a:r>
            <a:r>
              <a:rPr lang="en-US" dirty="0" smtClean="0"/>
              <a:t>respectively</a:t>
            </a:r>
          </a:p>
          <a:p>
            <a:r>
              <a:rPr lang="en-US" dirty="0" smtClean="0"/>
              <a:t>Liver</a:t>
            </a:r>
            <a:r>
              <a:rPr lang="en-US" dirty="0"/>
              <a:t>, skin, fat, muscle, bone, and </a:t>
            </a:r>
            <a:r>
              <a:rPr lang="en-US" dirty="0" smtClean="0"/>
              <a:t>kidney </a:t>
            </a:r>
            <a:r>
              <a:rPr lang="en-US" dirty="0"/>
              <a:t>all </a:t>
            </a:r>
            <a:r>
              <a:rPr lang="en-US" dirty="0" smtClean="0"/>
              <a:t>contain </a:t>
            </a:r>
            <a:r>
              <a:rPr lang="en-US" dirty="0"/>
              <a:t>an aromatase </a:t>
            </a:r>
            <a:r>
              <a:rPr lang="en-US" dirty="0" smtClean="0"/>
              <a:t>enzyme</a:t>
            </a:r>
          </a:p>
          <a:p>
            <a:r>
              <a:rPr lang="en-US" dirty="0" smtClean="0"/>
              <a:t>Often means we must </a:t>
            </a:r>
            <a:r>
              <a:rPr lang="en-US" i="1" dirty="0" smtClean="0"/>
              <a:t>decrease </a:t>
            </a:r>
            <a:r>
              <a:rPr lang="en-US" dirty="0" smtClean="0"/>
              <a:t>rather than increase testosterone to achieve the desired effects</a:t>
            </a:r>
            <a:endParaRPr lang="en-US" dirty="0"/>
          </a:p>
        </p:txBody>
      </p:sp>
    </p:spTree>
    <p:extLst>
      <p:ext uri="{BB962C8B-B14F-4D97-AF65-F5344CB8AC3E}">
        <p14:creationId xmlns:p14="http://schemas.microsoft.com/office/powerpoint/2010/main" val="1876678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 much?</a:t>
            </a:r>
            <a:br>
              <a:rPr lang="en-US" dirty="0" smtClean="0"/>
            </a:br>
            <a:r>
              <a:rPr lang="en-US" dirty="0" smtClean="0"/>
              <a:t>Or not enough?</a:t>
            </a:r>
            <a:endParaRPr lang="en-US" dirty="0"/>
          </a:p>
        </p:txBody>
      </p:sp>
      <p:sp>
        <p:nvSpPr>
          <p:cNvPr id="3" name="Content Placeholder 2"/>
          <p:cNvSpPr>
            <a:spLocks noGrp="1"/>
          </p:cNvSpPr>
          <p:nvPr>
            <p:ph idx="1"/>
          </p:nvPr>
        </p:nvSpPr>
        <p:spPr/>
        <p:txBody>
          <a:bodyPr>
            <a:normAutofit fontScale="92500" lnSpcReduction="20000"/>
          </a:bodyPr>
          <a:lstStyle/>
          <a:p>
            <a:r>
              <a:rPr lang="en-US" sz="3300" dirty="0">
                <a:cs typeface="Helvetica"/>
              </a:rPr>
              <a:t>Signs of elevated estrogen include typical menstrual symptoms – cramping, spotting, dysphoria</a:t>
            </a:r>
          </a:p>
          <a:p>
            <a:pPr lvl="1"/>
            <a:r>
              <a:rPr lang="en-US" sz="3300" dirty="0">
                <a:cs typeface="Helvetica"/>
              </a:rPr>
              <a:t>Checking testosterone and estrogen levels may be useful but often not necessary with good history</a:t>
            </a:r>
          </a:p>
          <a:p>
            <a:r>
              <a:rPr lang="en-US" sz="3300" dirty="0">
                <a:cs typeface="Helvetica"/>
              </a:rPr>
              <a:t>Causes: </a:t>
            </a:r>
            <a:r>
              <a:rPr lang="en-US" sz="3300" dirty="0" err="1">
                <a:cs typeface="Helvetica"/>
              </a:rPr>
              <a:t>testo</a:t>
            </a:r>
            <a:r>
              <a:rPr lang="en-US" sz="3300" dirty="0">
                <a:cs typeface="Helvetica"/>
              </a:rPr>
              <a:t> dose too </a:t>
            </a:r>
            <a:r>
              <a:rPr lang="en-US" sz="3300" dirty="0">
                <a:cs typeface="Helvetica"/>
              </a:rPr>
              <a:t>high or too </a:t>
            </a:r>
            <a:r>
              <a:rPr lang="en-US" sz="3300" dirty="0">
                <a:cs typeface="Helvetica"/>
              </a:rPr>
              <a:t>low, </a:t>
            </a:r>
            <a:r>
              <a:rPr lang="en-US" sz="3300" dirty="0">
                <a:cs typeface="Helvetica"/>
              </a:rPr>
              <a:t>obesity </a:t>
            </a:r>
            <a:r>
              <a:rPr lang="en-US" sz="3300" dirty="0">
                <a:cs typeface="Helvetica"/>
              </a:rPr>
              <a:t>(adipose </a:t>
            </a:r>
            <a:r>
              <a:rPr lang="en-US" sz="3300" dirty="0">
                <a:cs typeface="Helvetica"/>
              </a:rPr>
              <a:t>tissue </a:t>
            </a:r>
            <a:r>
              <a:rPr lang="en-US" sz="3300" dirty="0">
                <a:cs typeface="Helvetica"/>
              </a:rPr>
              <a:t>produces </a:t>
            </a:r>
            <a:r>
              <a:rPr lang="en-US" sz="3300" dirty="0">
                <a:cs typeface="Helvetica"/>
              </a:rPr>
              <a:t>estrogen), too infrequent dosing of testosterone (change to weekly dosing), </a:t>
            </a:r>
            <a:r>
              <a:rPr lang="en-US" sz="3300" dirty="0">
                <a:cs typeface="Helvetica"/>
              </a:rPr>
              <a:t>missed doses, “bad batch”</a:t>
            </a:r>
            <a:endParaRPr lang="en-US" sz="3300" dirty="0">
              <a:cs typeface="Helvetica"/>
            </a:endParaRPr>
          </a:p>
          <a:p>
            <a:r>
              <a:rPr lang="en-US" sz="3300" dirty="0">
                <a:cs typeface="Helvetica"/>
              </a:rPr>
              <a:t>Be sure to consider other reasons for these symptoms as well, including cancer, endometriosis, polyps</a:t>
            </a:r>
          </a:p>
          <a:p>
            <a:pPr>
              <a:buNone/>
            </a:pPr>
            <a:endParaRPr lang="en-US" dirty="0" smtClean="0">
              <a:cs typeface="Helvetica"/>
            </a:endParaRPr>
          </a:p>
          <a:p>
            <a:endParaRPr lang="en-US" dirty="0"/>
          </a:p>
        </p:txBody>
      </p:sp>
    </p:spTree>
    <p:extLst>
      <p:ext uri="{BB962C8B-B14F-4D97-AF65-F5344CB8AC3E}">
        <p14:creationId xmlns:p14="http://schemas.microsoft.com/office/powerpoint/2010/main" val="2898739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Title 1"/>
          <p:cNvSpPr>
            <a:spLocks noGrp="1"/>
          </p:cNvSpPr>
          <p:nvPr>
            <p:ph type="title"/>
          </p:nvPr>
        </p:nvSpPr>
        <p:spPr>
          <a:xfrm>
            <a:off x="1981200" y="0"/>
            <a:ext cx="8229600" cy="1143000"/>
          </a:xfrm>
        </p:spPr>
        <p:txBody>
          <a:bodyPr/>
          <a:lstStyle/>
          <a:p>
            <a:pPr eaLnBrk="1" hangingPunct="1"/>
            <a:r>
              <a:rPr lang="en-US" dirty="0" smtClean="0">
                <a:latin typeface="Helvetica"/>
                <a:ea typeface="ＭＳ Ｐゴシック" pitchFamily="-65" charset="-128"/>
                <a:cs typeface="Helvetica"/>
              </a:rPr>
              <a:t>Monitoring Visits</a:t>
            </a:r>
            <a:endParaRPr lang="en-US" dirty="0">
              <a:latin typeface="Helvetica"/>
              <a:ea typeface="ＭＳ Ｐゴシック" pitchFamily="-65" charset="-128"/>
              <a:cs typeface="Helvetica"/>
            </a:endParaRPr>
          </a:p>
        </p:txBody>
      </p:sp>
      <p:sp>
        <p:nvSpPr>
          <p:cNvPr id="73731" name="Content Placeholder 2"/>
          <p:cNvSpPr>
            <a:spLocks noGrp="1"/>
          </p:cNvSpPr>
          <p:nvPr>
            <p:ph idx="1"/>
          </p:nvPr>
        </p:nvSpPr>
        <p:spPr>
          <a:xfrm>
            <a:off x="1981200" y="1007394"/>
            <a:ext cx="8229600" cy="4525963"/>
          </a:xfrm>
        </p:spPr>
        <p:txBody>
          <a:bodyPr>
            <a:noAutofit/>
          </a:bodyPr>
          <a:lstStyle/>
          <a:p>
            <a:pPr eaLnBrk="1" hangingPunct="1"/>
            <a:r>
              <a:rPr lang="en-US" sz="2600" dirty="0">
                <a:ea typeface="ＭＳ Ｐゴシック" pitchFamily="-65" charset="-128"/>
                <a:cs typeface="Helvetica"/>
              </a:rPr>
              <a:t>1-3 months </a:t>
            </a:r>
            <a:r>
              <a:rPr lang="en-US" sz="2600" dirty="0">
                <a:ea typeface="ＭＳ Ｐゴシック" pitchFamily="-65" charset="-128"/>
                <a:cs typeface="Helvetica"/>
              </a:rPr>
              <a:t>after initiation of testosterone</a:t>
            </a:r>
          </a:p>
          <a:p>
            <a:pPr lvl="1" eaLnBrk="1" hangingPunct="1">
              <a:buFont typeface="Wingdings" panose="05000000000000000000" pitchFamily="2" charset="2"/>
              <a:buChar char="ü"/>
            </a:pPr>
            <a:r>
              <a:rPr lang="en-US" sz="2600" dirty="0">
                <a:cs typeface="Helvetica"/>
              </a:rPr>
              <a:t>Assess changes via history and physical </a:t>
            </a:r>
            <a:r>
              <a:rPr lang="en-US" sz="2600" dirty="0">
                <a:cs typeface="Helvetica"/>
              </a:rPr>
              <a:t>exam (especially menses cessation), </a:t>
            </a:r>
            <a:r>
              <a:rPr lang="en-US" sz="2600" dirty="0">
                <a:cs typeface="Helvetica"/>
              </a:rPr>
              <a:t>check BP and </a:t>
            </a:r>
            <a:r>
              <a:rPr lang="en-US" sz="2600" dirty="0">
                <a:cs typeface="Helvetica"/>
              </a:rPr>
              <a:t>weight</a:t>
            </a:r>
            <a:endParaRPr lang="en-US" sz="2600" dirty="0">
              <a:cs typeface="Helvetica"/>
            </a:endParaRPr>
          </a:p>
          <a:p>
            <a:pPr lvl="1" eaLnBrk="1" hangingPunct="1">
              <a:buFont typeface="Wingdings" panose="05000000000000000000" pitchFamily="2" charset="2"/>
              <a:buChar char="ü"/>
            </a:pPr>
            <a:r>
              <a:rPr lang="en-US" sz="2600" dirty="0">
                <a:cs typeface="Helvetica"/>
              </a:rPr>
              <a:t>Labs </a:t>
            </a:r>
            <a:r>
              <a:rPr lang="en-US" sz="2600" dirty="0">
                <a:cs typeface="Helvetica"/>
              </a:rPr>
              <a:t>include </a:t>
            </a:r>
            <a:r>
              <a:rPr lang="en-US" sz="2600" dirty="0" err="1">
                <a:cs typeface="Helvetica"/>
              </a:rPr>
              <a:t>Hgb</a:t>
            </a:r>
            <a:r>
              <a:rPr lang="en-US" sz="2600" dirty="0">
                <a:cs typeface="Helvetica"/>
              </a:rPr>
              <a:t>/</a:t>
            </a:r>
            <a:r>
              <a:rPr lang="en-US" sz="2600" dirty="0" err="1">
                <a:cs typeface="Helvetica"/>
              </a:rPr>
              <a:t>Hct</a:t>
            </a:r>
            <a:r>
              <a:rPr lang="en-US" sz="2600" dirty="0">
                <a:cs typeface="Helvetica"/>
              </a:rPr>
              <a:t>, lipids, CMP +/- testosterone (free)</a:t>
            </a:r>
          </a:p>
          <a:p>
            <a:pPr lvl="1" eaLnBrk="1" hangingPunct="1">
              <a:buFont typeface="Wingdings" panose="05000000000000000000" pitchFamily="2" charset="2"/>
              <a:buChar char="ü"/>
            </a:pPr>
            <a:r>
              <a:rPr lang="en-US" sz="2600" dirty="0">
                <a:cs typeface="Helvetica"/>
              </a:rPr>
              <a:t>Assess mood impacts, relationship impacts</a:t>
            </a:r>
            <a:endParaRPr lang="en-US" sz="2600" dirty="0">
              <a:cs typeface="Helvetica"/>
            </a:endParaRPr>
          </a:p>
          <a:p>
            <a:pPr eaLnBrk="1" hangingPunct="1"/>
            <a:r>
              <a:rPr lang="en-US" sz="2600" dirty="0">
                <a:ea typeface="ＭＳ Ｐゴシック" pitchFamily="-65" charset="-128"/>
                <a:cs typeface="Helvetica"/>
              </a:rPr>
              <a:t>At 6 </a:t>
            </a:r>
            <a:r>
              <a:rPr lang="en-US" sz="2600" dirty="0">
                <a:ea typeface="ＭＳ Ｐゴシック" pitchFamily="-65" charset="-128"/>
                <a:cs typeface="Helvetica"/>
              </a:rPr>
              <a:t>months </a:t>
            </a:r>
            <a:r>
              <a:rPr lang="en-US" sz="2600" dirty="0">
                <a:ea typeface="ＭＳ Ｐゴシック" pitchFamily="-65" charset="-128"/>
                <a:cs typeface="Helvetica"/>
              </a:rPr>
              <a:t>and then every 6-12 </a:t>
            </a:r>
            <a:r>
              <a:rPr lang="en-US" sz="2600" dirty="0">
                <a:ea typeface="ＭＳ Ｐゴシック" pitchFamily="-65" charset="-128"/>
                <a:cs typeface="Helvetica"/>
              </a:rPr>
              <a:t>months depending on clinical scenario</a:t>
            </a:r>
          </a:p>
          <a:p>
            <a:pPr lvl="1" eaLnBrk="1" hangingPunct="1">
              <a:buFont typeface="Wingdings" panose="05000000000000000000" pitchFamily="2" charset="2"/>
              <a:buChar char="ü"/>
            </a:pPr>
            <a:r>
              <a:rPr lang="en-US" sz="2600" dirty="0">
                <a:cs typeface="Helvetica"/>
              </a:rPr>
              <a:t>Ensure continued amenorrhea</a:t>
            </a:r>
          </a:p>
          <a:p>
            <a:pPr lvl="1" eaLnBrk="1" hangingPunct="1">
              <a:buFont typeface="Wingdings" panose="05000000000000000000" pitchFamily="2" charset="2"/>
              <a:buChar char="ü"/>
            </a:pPr>
            <a:r>
              <a:rPr lang="en-US" sz="2600" dirty="0">
                <a:cs typeface="Helvetica"/>
              </a:rPr>
              <a:t>Labs: fasting </a:t>
            </a:r>
            <a:r>
              <a:rPr lang="en-US" sz="2600" dirty="0">
                <a:cs typeface="Helvetica"/>
              </a:rPr>
              <a:t>lipid panel, CMP, </a:t>
            </a:r>
            <a:r>
              <a:rPr lang="en-US" sz="2600" dirty="0" err="1">
                <a:cs typeface="Helvetica"/>
              </a:rPr>
              <a:t>Hgb</a:t>
            </a:r>
            <a:r>
              <a:rPr lang="en-US" sz="2600" dirty="0">
                <a:cs typeface="Helvetica"/>
              </a:rPr>
              <a:t> +/- testosterone</a:t>
            </a:r>
          </a:p>
          <a:p>
            <a:pPr lvl="1" eaLnBrk="1" hangingPunct="1">
              <a:buFont typeface="Wingdings" panose="05000000000000000000" pitchFamily="2" charset="2"/>
              <a:buChar char="ü"/>
            </a:pPr>
            <a:r>
              <a:rPr lang="en-US" sz="2600" dirty="0">
                <a:cs typeface="Helvetica"/>
              </a:rPr>
              <a:t>Assess mood</a:t>
            </a:r>
            <a:r>
              <a:rPr lang="en-US" sz="2600" dirty="0">
                <a:cs typeface="Helvetica"/>
              </a:rPr>
              <a:t>,</a:t>
            </a:r>
            <a:r>
              <a:rPr lang="en-US" sz="2600" dirty="0">
                <a:cs typeface="Helvetica"/>
              </a:rPr>
              <a:t> relationships, weight &amp;  BP regularly</a:t>
            </a:r>
            <a:endParaRPr lang="en-US" sz="2600" dirty="0">
              <a:cs typeface="Helvetica"/>
            </a:endParaRPr>
          </a:p>
        </p:txBody>
      </p:sp>
      <p:sp>
        <p:nvSpPr>
          <p:cNvPr id="73732" name="Rectangle 4"/>
          <p:cNvSpPr>
            <a:spLocks noChangeArrowheads="1"/>
          </p:cNvSpPr>
          <p:nvPr/>
        </p:nvSpPr>
        <p:spPr bwMode="auto">
          <a:xfrm>
            <a:off x="1981200" y="6012548"/>
            <a:ext cx="8229600" cy="646331"/>
          </a:xfrm>
          <a:prstGeom prst="rect">
            <a:avLst/>
          </a:prstGeom>
          <a:noFill/>
          <a:ln w="9525">
            <a:noFill/>
            <a:miter lim="800000"/>
            <a:headEnd/>
            <a:tailEnd/>
          </a:ln>
        </p:spPr>
        <p:txBody>
          <a:bodyPr wrap="square">
            <a:prstTxWarp prst="textNoShape">
              <a:avLst/>
            </a:prstTxWarp>
            <a:spAutoFit/>
          </a:bodyPr>
          <a:lstStyle/>
          <a:p>
            <a:r>
              <a:rPr lang="en-US" dirty="0">
                <a:latin typeface="Helvetica"/>
              </a:rPr>
              <a:t>(Feldman JL &amp; Goldberg J 2008, </a:t>
            </a:r>
            <a:r>
              <a:rPr lang="en-US" dirty="0" err="1">
                <a:latin typeface="Helvetica"/>
              </a:rPr>
              <a:t>Hembree</a:t>
            </a:r>
            <a:r>
              <a:rPr lang="en-US" dirty="0">
                <a:latin typeface="Helvetica"/>
              </a:rPr>
              <a:t> et al 2009, UCSF 2011, Coleman et al 2012, Dahl et al 2006)</a:t>
            </a:r>
            <a:endParaRPr lang="en-US" dirty="0">
              <a:latin typeface="Helvetica"/>
            </a:endParaRPr>
          </a:p>
        </p:txBody>
      </p:sp>
    </p:spTree>
    <p:extLst>
      <p:ext uri="{BB962C8B-B14F-4D97-AF65-F5344CB8AC3E}">
        <p14:creationId xmlns:p14="http://schemas.microsoft.com/office/powerpoint/2010/main" val="3081508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t>
            </a:r>
            <a:r>
              <a:rPr lang="en-US" dirty="0" smtClean="0"/>
              <a:t>vs sexuality</a:t>
            </a:r>
            <a:endParaRPr lang="en-US" dirty="0"/>
          </a:p>
        </p:txBody>
      </p:sp>
      <p:sp>
        <p:nvSpPr>
          <p:cNvPr id="3" name="Content Placeholder 2"/>
          <p:cNvSpPr>
            <a:spLocks noGrp="1"/>
          </p:cNvSpPr>
          <p:nvPr>
            <p:ph idx="1"/>
          </p:nvPr>
        </p:nvSpPr>
        <p:spPr>
          <a:xfrm>
            <a:off x="1745673" y="2400300"/>
            <a:ext cx="8136082" cy="3803073"/>
          </a:xfrm>
        </p:spPr>
        <p:txBody>
          <a:bodyPr>
            <a:normAutofit fontScale="92500" lnSpcReduction="10000"/>
          </a:bodyPr>
          <a:lstStyle/>
          <a:p>
            <a:r>
              <a:rPr lang="en-US" dirty="0" smtClean="0"/>
              <a:t>Sex = biological</a:t>
            </a:r>
          </a:p>
          <a:p>
            <a:pPr lvl="1"/>
            <a:r>
              <a:rPr lang="en-US" dirty="0" smtClean="0"/>
              <a:t>Chromosomal</a:t>
            </a:r>
          </a:p>
          <a:p>
            <a:pPr lvl="1"/>
            <a:r>
              <a:rPr lang="en-US" dirty="0" smtClean="0"/>
              <a:t>Hormonal</a:t>
            </a:r>
          </a:p>
          <a:p>
            <a:pPr lvl="1"/>
            <a:r>
              <a:rPr lang="en-US" dirty="0" smtClean="0"/>
              <a:t>Gonadal</a:t>
            </a:r>
          </a:p>
          <a:p>
            <a:pPr lvl="1"/>
            <a:r>
              <a:rPr lang="en-US" dirty="0" smtClean="0"/>
              <a:t>Genital</a:t>
            </a:r>
          </a:p>
          <a:p>
            <a:r>
              <a:rPr lang="en-US" dirty="0" smtClean="0"/>
              <a:t>Gender Identity</a:t>
            </a:r>
          </a:p>
          <a:p>
            <a:r>
              <a:rPr lang="en-US" dirty="0" smtClean="0"/>
              <a:t>Gender Expression</a:t>
            </a:r>
          </a:p>
          <a:p>
            <a:r>
              <a:rPr lang="en-US" dirty="0" smtClean="0"/>
              <a:t>Gender Role</a:t>
            </a:r>
          </a:p>
          <a:p>
            <a:r>
              <a:rPr lang="en-US" dirty="0" smtClean="0"/>
              <a:t>Sexual orientation</a:t>
            </a:r>
          </a:p>
          <a:p>
            <a:pPr lvl="1"/>
            <a:r>
              <a:rPr lang="en-US" dirty="0" smtClean="0"/>
              <a:t>Sexual attraction</a:t>
            </a:r>
          </a:p>
          <a:p>
            <a:pPr lvl="1"/>
            <a:r>
              <a:rPr lang="en-US" dirty="0" smtClean="0"/>
              <a:t>Romantic attraction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823" y="2337118"/>
            <a:ext cx="2621864" cy="17110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823" y="4048150"/>
            <a:ext cx="2621864" cy="148008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953" y="2399675"/>
            <a:ext cx="3165365" cy="3128560"/>
          </a:xfrm>
          <a:prstGeom prst="rect">
            <a:avLst/>
          </a:prstGeom>
        </p:spPr>
      </p:pic>
    </p:spTree>
    <p:extLst>
      <p:ext uri="{BB962C8B-B14F-4D97-AF65-F5344CB8AC3E}">
        <p14:creationId xmlns:p14="http://schemas.microsoft.com/office/powerpoint/2010/main" val="2876294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a:defRPr/>
            </a:pPr>
            <a:r>
              <a:rPr lang="en-US" dirty="0" err="1" smtClean="0">
                <a:ea typeface="+mj-ea"/>
                <a:cs typeface="+mj-cs"/>
              </a:rPr>
              <a:t>Endometrium</a:t>
            </a:r>
            <a:r>
              <a:rPr lang="en-US" dirty="0" smtClean="0">
                <a:ea typeface="+mj-ea"/>
                <a:cs typeface="+mj-cs"/>
              </a:rPr>
              <a:t>/Ovaries – </a:t>
            </a:r>
            <a:br>
              <a:rPr lang="en-US" dirty="0" smtClean="0">
                <a:ea typeface="+mj-ea"/>
                <a:cs typeface="+mj-cs"/>
              </a:rPr>
            </a:br>
            <a:r>
              <a:rPr lang="en-US" dirty="0" smtClean="0">
                <a:ea typeface="+mj-ea"/>
                <a:cs typeface="+mj-cs"/>
              </a:rPr>
              <a:t>What should we worry about?</a:t>
            </a:r>
          </a:p>
        </p:txBody>
      </p:sp>
      <p:sp>
        <p:nvSpPr>
          <p:cNvPr id="19459" name="Content Placeholder 2"/>
          <p:cNvSpPr>
            <a:spLocks noGrp="1"/>
          </p:cNvSpPr>
          <p:nvPr>
            <p:ph idx="1"/>
          </p:nvPr>
        </p:nvSpPr>
        <p:spPr>
          <a:xfrm>
            <a:off x="1742838" y="1600201"/>
            <a:ext cx="8467962" cy="5041141"/>
          </a:xfrm>
        </p:spPr>
        <p:txBody>
          <a:bodyPr>
            <a:noAutofit/>
          </a:bodyPr>
          <a:lstStyle/>
          <a:p>
            <a:pPr>
              <a:defRPr/>
            </a:pPr>
            <a:r>
              <a:rPr lang="en-US" sz="2000" dirty="0"/>
              <a:t>Lack of progesterone, </a:t>
            </a:r>
            <a:r>
              <a:rPr lang="en-US" sz="2000" dirty="0" err="1"/>
              <a:t>anovulation</a:t>
            </a:r>
            <a:r>
              <a:rPr lang="en-US" sz="2000" dirty="0"/>
              <a:t>, aromatization to estrogen, plus insulin resistance – ????</a:t>
            </a:r>
          </a:p>
          <a:p>
            <a:pPr>
              <a:defRPr/>
            </a:pPr>
            <a:r>
              <a:rPr lang="en-US" sz="2000" dirty="0"/>
              <a:t>NO evidence that this is leading to endometrial hyperplasia in FTMs</a:t>
            </a:r>
          </a:p>
          <a:p>
            <a:pPr lvl="1">
              <a:defRPr/>
            </a:pPr>
            <a:r>
              <a:rPr lang="en-US" dirty="0"/>
              <a:t>Atrophic effect of androgen on </a:t>
            </a:r>
            <a:r>
              <a:rPr lang="en-US" dirty="0" err="1"/>
              <a:t>endometrium</a:t>
            </a:r>
            <a:r>
              <a:rPr lang="en-US" dirty="0"/>
              <a:t> is described (</a:t>
            </a:r>
            <a:r>
              <a:rPr lang="en-US" dirty="0" err="1"/>
              <a:t>Perrone</a:t>
            </a:r>
            <a:r>
              <a:rPr lang="en-US" dirty="0"/>
              <a:t> et al 2009, Mueller et al 2007, and </a:t>
            </a:r>
            <a:r>
              <a:rPr lang="en-US" dirty="0" err="1"/>
              <a:t>Zang</a:t>
            </a:r>
            <a:r>
              <a:rPr lang="en-US" dirty="0"/>
              <a:t> et al 2007)</a:t>
            </a:r>
          </a:p>
          <a:p>
            <a:pPr lvl="1">
              <a:defRPr/>
            </a:pPr>
            <a:r>
              <a:rPr lang="en-US" dirty="0" err="1"/>
              <a:t>Grynberg</a:t>
            </a:r>
            <a:r>
              <a:rPr lang="en-US" dirty="0"/>
              <a:t> et al (2009) histology study revealed changes in ovarian architecture, similar to PCOS. No ovarian cancers. </a:t>
            </a:r>
            <a:r>
              <a:rPr lang="en-US" dirty="0">
                <a:sym typeface="Wingdings"/>
              </a:rPr>
              <a:t>Concluded </a:t>
            </a:r>
            <a:r>
              <a:rPr lang="en-US" dirty="0"/>
              <a:t>uterine histology is not very different from non-</a:t>
            </a:r>
            <a:r>
              <a:rPr lang="en-US" dirty="0" err="1"/>
              <a:t>hyperandrogenic</a:t>
            </a:r>
            <a:r>
              <a:rPr lang="en-US" dirty="0"/>
              <a:t> women. </a:t>
            </a:r>
          </a:p>
          <a:p>
            <a:pPr>
              <a:defRPr/>
            </a:pPr>
            <a:r>
              <a:rPr lang="en-US" sz="2000" dirty="0"/>
              <a:t>Most in-vivo and in-vitro data show absence of stimulating effect on endometrial proliferation &amp; no evidence of increased ovarian cancer associated with testosterone (although there are case reports – see </a:t>
            </a:r>
            <a:r>
              <a:rPr lang="en-US" sz="2000" dirty="0" err="1"/>
              <a:t>Hage</a:t>
            </a:r>
            <a:r>
              <a:rPr lang="en-US" sz="2000" dirty="0"/>
              <a:t> et al 2007)</a:t>
            </a:r>
          </a:p>
          <a:p>
            <a:pPr>
              <a:defRPr/>
            </a:pPr>
            <a:r>
              <a:rPr lang="en-US" sz="2000" dirty="0"/>
              <a:t>Hysterectomy/oophorectomy as prevention </a:t>
            </a:r>
            <a:r>
              <a:rPr lang="en-US" sz="2000" b="1" dirty="0">
                <a:solidFill>
                  <a:srgbClr val="FF0000"/>
                </a:solidFill>
              </a:rPr>
              <a:t>no longer recommended</a:t>
            </a:r>
          </a:p>
          <a:p>
            <a:pPr>
              <a:defRPr/>
            </a:pPr>
            <a:endParaRPr lang="en-US" sz="2000" dirty="0"/>
          </a:p>
        </p:txBody>
      </p:sp>
    </p:spTree>
    <p:extLst>
      <p:ext uri="{BB962C8B-B14F-4D97-AF65-F5344CB8AC3E}">
        <p14:creationId xmlns:p14="http://schemas.microsoft.com/office/powerpoint/2010/main" val="3847730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4138"/>
            <a:ext cx="8229600" cy="1143000"/>
          </a:xfrm>
        </p:spPr>
        <p:txBody>
          <a:bodyPr/>
          <a:lstStyle/>
          <a:p>
            <a:pPr algn="l"/>
            <a:r>
              <a:rPr lang="en-US" dirty="0" smtClean="0"/>
              <a:t>Most Common Surgeries</a:t>
            </a:r>
            <a:endParaRPr lang="en-US" dirty="0"/>
          </a:p>
        </p:txBody>
      </p:sp>
      <p:sp>
        <p:nvSpPr>
          <p:cNvPr id="3" name="Content Placeholder 2"/>
          <p:cNvSpPr>
            <a:spLocks noGrp="1"/>
          </p:cNvSpPr>
          <p:nvPr>
            <p:ph idx="1"/>
          </p:nvPr>
        </p:nvSpPr>
        <p:spPr/>
        <p:txBody>
          <a:bodyPr>
            <a:normAutofit/>
          </a:bodyPr>
          <a:lstStyle/>
          <a:p>
            <a:r>
              <a:rPr lang="en-US" dirty="0" smtClean="0"/>
              <a:t>Breast removal</a:t>
            </a:r>
          </a:p>
          <a:p>
            <a:pPr>
              <a:buNone/>
            </a:pPr>
            <a:r>
              <a:rPr lang="en-US" dirty="0" smtClean="0"/>
              <a:t>	--double-incision</a:t>
            </a:r>
          </a:p>
          <a:p>
            <a:pPr>
              <a:buNone/>
            </a:pPr>
            <a:r>
              <a:rPr lang="en-US" dirty="0" smtClean="0"/>
              <a:t>	--keyhole</a:t>
            </a:r>
          </a:p>
          <a:p>
            <a:r>
              <a:rPr lang="en-US" dirty="0" smtClean="0"/>
              <a:t>Hysterectomy (TAH BSO, enquire about cervical removal)</a:t>
            </a:r>
          </a:p>
          <a:p>
            <a:r>
              <a:rPr lang="en-US" dirty="0" err="1" smtClean="0"/>
              <a:t>Metoidoplasty</a:t>
            </a:r>
            <a:r>
              <a:rPr lang="en-US" dirty="0" smtClean="0"/>
              <a:t> or </a:t>
            </a:r>
            <a:r>
              <a:rPr lang="en-US" dirty="0" err="1" smtClean="0"/>
              <a:t>Phalloplasty</a:t>
            </a:r>
            <a:endParaRPr lang="en-US" dirty="0" smtClean="0"/>
          </a:p>
          <a:p>
            <a:pPr>
              <a:buNone/>
            </a:pPr>
            <a:endParaRPr lang="en-US" dirty="0" smtClean="0"/>
          </a:p>
          <a:p>
            <a:pPr>
              <a:buNone/>
            </a:pPr>
            <a:r>
              <a:rPr lang="en-US" dirty="0" smtClean="0"/>
              <a:t>Less common:</a:t>
            </a:r>
          </a:p>
          <a:p>
            <a:r>
              <a:rPr lang="en-US" dirty="0" smtClean="0"/>
              <a:t>Body sculpting</a:t>
            </a:r>
          </a:p>
          <a:p>
            <a:pPr>
              <a:buNone/>
            </a:pPr>
            <a:endParaRPr lang="en-US" dirty="0"/>
          </a:p>
        </p:txBody>
      </p:sp>
      <p:pic>
        <p:nvPicPr>
          <p:cNvPr id="4" name="Picture 3"/>
          <p:cNvPicPr>
            <a:picLocks noChangeAspect="1"/>
          </p:cNvPicPr>
          <p:nvPr/>
        </p:nvPicPr>
        <p:blipFill>
          <a:blip r:embed="rId2"/>
          <a:stretch>
            <a:fillRect/>
          </a:stretch>
        </p:blipFill>
        <p:spPr>
          <a:xfrm>
            <a:off x="7562849" y="4114800"/>
            <a:ext cx="3079750" cy="2463800"/>
          </a:xfrm>
          <a:prstGeom prst="rect">
            <a:avLst/>
          </a:prstGeom>
        </p:spPr>
      </p:pic>
      <p:pic>
        <p:nvPicPr>
          <p:cNvPr id="5" name="Picture 4"/>
          <p:cNvPicPr>
            <a:picLocks noChangeAspect="1"/>
          </p:cNvPicPr>
          <p:nvPr/>
        </p:nvPicPr>
        <p:blipFill rotWithShape="1">
          <a:blip r:embed="rId3"/>
          <a:srcRect l="3674" t="9474" b="4912"/>
          <a:stretch/>
        </p:blipFill>
        <p:spPr>
          <a:xfrm>
            <a:off x="7645400" y="152401"/>
            <a:ext cx="2984500" cy="2502467"/>
          </a:xfrm>
          <a:prstGeom prst="rect">
            <a:avLst/>
          </a:prstGeom>
        </p:spPr>
      </p:pic>
    </p:spTree>
    <p:extLst>
      <p:ext uri="{BB962C8B-B14F-4D97-AF65-F5344CB8AC3E}">
        <p14:creationId xmlns:p14="http://schemas.microsoft.com/office/powerpoint/2010/main" val="2433486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dirty="0" smtClean="0"/>
              <a:t>Develop and improve Transgender sensitivity and cultural competency</a:t>
            </a:r>
          </a:p>
          <a:p>
            <a:pPr>
              <a:buFont typeface="Wingdings" panose="05000000000000000000" pitchFamily="2" charset="2"/>
              <a:buChar char="ü"/>
            </a:pPr>
            <a:r>
              <a:rPr lang="en-US" dirty="0" smtClean="0"/>
              <a:t>Explore and understand Informed Consent Model as it applies to Transgender care</a:t>
            </a:r>
          </a:p>
          <a:p>
            <a:pPr>
              <a:buFont typeface="Wingdings" panose="05000000000000000000" pitchFamily="2" charset="2"/>
              <a:buChar char="ü"/>
            </a:pPr>
            <a:r>
              <a:rPr lang="en-US" dirty="0" smtClean="0"/>
              <a:t>Gain understanding of the importance of hormone care for long-term health</a:t>
            </a:r>
          </a:p>
          <a:p>
            <a:pPr>
              <a:buFont typeface="Wingdings" panose="05000000000000000000" pitchFamily="2" charset="2"/>
              <a:buChar char="ü"/>
            </a:pPr>
            <a:r>
              <a:rPr lang="en-US" dirty="0" smtClean="0"/>
              <a:t>Develop working knowledge of the provision of feminizing and masculinizing hormones including ongoing monitoring</a:t>
            </a:r>
          </a:p>
          <a:p>
            <a:pPr>
              <a:buFont typeface="Wingdings" panose="05000000000000000000" pitchFamily="2" charset="2"/>
              <a:buChar char="ü"/>
            </a:pPr>
            <a:r>
              <a:rPr lang="en-US" dirty="0" smtClean="0"/>
              <a:t>Gain knowledge of related health concerns that stem from and impact hormone treatment</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430745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64327" y="314232"/>
            <a:ext cx="8229600" cy="1143000"/>
          </a:xfrm>
        </p:spPr>
        <p:txBody>
          <a:bodyPr/>
          <a:lstStyle/>
          <a:p>
            <a:pPr eaLnBrk="1" hangingPunct="1"/>
            <a:r>
              <a:rPr lang="en-US" dirty="0" smtClean="0">
                <a:ea typeface="ＭＳ Ｐゴシック" pitchFamily="-65" charset="-128"/>
                <a:cs typeface="ＭＳ Ｐゴシック" pitchFamily="-65" charset="-128"/>
              </a:rPr>
              <a:t>Remember</a:t>
            </a:r>
            <a:endParaRPr lang="en-US" dirty="0">
              <a:ea typeface="ＭＳ Ｐゴシック" pitchFamily="-65" charset="-128"/>
              <a:cs typeface="ＭＳ Ｐゴシック" pitchFamily="-65" charset="-128"/>
            </a:endParaRPr>
          </a:p>
        </p:txBody>
      </p:sp>
      <p:sp>
        <p:nvSpPr>
          <p:cNvPr id="17411" name="Rectangle 3"/>
          <p:cNvSpPr>
            <a:spLocks noChangeArrowheads="1"/>
          </p:cNvSpPr>
          <p:nvPr/>
        </p:nvSpPr>
        <p:spPr bwMode="auto">
          <a:xfrm>
            <a:off x="280554" y="1642175"/>
            <a:ext cx="11544300" cy="3323987"/>
          </a:xfrm>
          <a:prstGeom prst="rect">
            <a:avLst/>
          </a:prstGeom>
          <a:noFill/>
          <a:ln w="9525">
            <a:noFill/>
            <a:miter lim="800000"/>
            <a:headEnd/>
            <a:tailEnd/>
          </a:ln>
        </p:spPr>
        <p:txBody>
          <a:bodyPr wrap="square">
            <a:prstTxWarp prst="textNoShape">
              <a:avLst/>
            </a:prstTxWarp>
            <a:spAutoFit/>
          </a:bodyPr>
          <a:lstStyle/>
          <a:p>
            <a:pPr marL="342900" indent="-342900">
              <a:buFont typeface="Arial" pitchFamily="34" charset="0"/>
              <a:buChar char="•"/>
            </a:pPr>
            <a:r>
              <a:rPr lang="en-US" sz="3000" dirty="0"/>
              <a:t>Gender is on a </a:t>
            </a:r>
            <a:r>
              <a:rPr lang="en-US" sz="3000" dirty="0" smtClean="0"/>
              <a:t>spectrum and varies from person to person </a:t>
            </a:r>
          </a:p>
          <a:p>
            <a:pPr marL="342900" indent="-342900">
              <a:buFont typeface="Arial" pitchFamily="34" charset="0"/>
              <a:buChar char="•"/>
            </a:pPr>
            <a:r>
              <a:rPr lang="en-US" sz="3000" dirty="0" smtClean="0"/>
              <a:t>Trans patients will often come in with a long history </a:t>
            </a:r>
            <a:r>
              <a:rPr lang="en-US" sz="3000" smtClean="0"/>
              <a:t>of mistreatment </a:t>
            </a:r>
            <a:r>
              <a:rPr lang="en-US" sz="3000" dirty="0" smtClean="0"/>
              <a:t>by the healthcare system</a:t>
            </a:r>
            <a:endParaRPr lang="en-US" sz="3000" dirty="0"/>
          </a:p>
          <a:p>
            <a:pPr marL="342900" indent="-342900">
              <a:buFont typeface="Arial" pitchFamily="34" charset="0"/>
              <a:buChar char="•"/>
            </a:pPr>
            <a:r>
              <a:rPr lang="en-US" sz="3000" dirty="0" smtClean="0"/>
              <a:t>Treating Gender Dysphoria is a medically necessary intervention that is easy to do and literally saves lives</a:t>
            </a:r>
            <a:endParaRPr lang="en-US" sz="3000" dirty="0"/>
          </a:p>
          <a:p>
            <a:pPr marL="342900" indent="-342900">
              <a:buFont typeface="Arial" pitchFamily="34" charset="0"/>
              <a:buChar char="•"/>
            </a:pPr>
            <a:r>
              <a:rPr lang="en-US" sz="3000" dirty="0"/>
              <a:t>Providing a safe space for trans* people to be themselves is the most important thing you can do</a:t>
            </a:r>
          </a:p>
        </p:txBody>
      </p:sp>
      <p:pic>
        <p:nvPicPr>
          <p:cNvPr id="6" name="Picture 7" descr="genderspectrum2"/>
          <p:cNvPicPr>
            <a:picLocks noChangeAspect="1" noChangeArrowheads="1"/>
          </p:cNvPicPr>
          <p:nvPr/>
        </p:nvPicPr>
        <p:blipFill>
          <a:blip r:embed="rId3"/>
          <a:srcRect r="633" b="53215"/>
          <a:stretch>
            <a:fillRect/>
          </a:stretch>
        </p:blipFill>
        <p:spPr bwMode="auto">
          <a:xfrm>
            <a:off x="2510679" y="5427827"/>
            <a:ext cx="6814564" cy="1069515"/>
          </a:xfrm>
          <a:prstGeom prst="rect">
            <a:avLst/>
          </a:prstGeom>
          <a:noFill/>
          <a:ln w="9525">
            <a:noFill/>
            <a:miter lim="800000"/>
            <a:headEnd/>
            <a:tailEnd/>
          </a:ln>
        </p:spPr>
      </p:pic>
    </p:spTree>
    <p:extLst>
      <p:ext uri="{BB962C8B-B14F-4D97-AF65-F5344CB8AC3E}">
        <p14:creationId xmlns:p14="http://schemas.microsoft.com/office/powerpoint/2010/main" val="535545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Concept of Gender Spectrum</a:t>
            </a:r>
            <a:endParaRPr lang="en-US" dirty="0"/>
          </a:p>
        </p:txBody>
      </p:sp>
      <p:sp>
        <p:nvSpPr>
          <p:cNvPr id="3" name="Content Placeholder 2"/>
          <p:cNvSpPr>
            <a:spLocks noGrp="1"/>
          </p:cNvSpPr>
          <p:nvPr>
            <p:ph idx="1"/>
          </p:nvPr>
        </p:nvSpPr>
        <p:spPr/>
        <p:txBody>
          <a:bodyPr>
            <a:noAutofit/>
          </a:bodyPr>
          <a:lstStyle/>
          <a:p>
            <a:pPr marL="342900" lvl="1" indent="-342900">
              <a:defRPr/>
            </a:pPr>
            <a:r>
              <a:rPr lang="en-US" b="1" dirty="0">
                <a:latin typeface="Trebuchet MS" pitchFamily="34" charset="0"/>
              </a:rPr>
              <a:t>Sex</a:t>
            </a:r>
            <a:r>
              <a:rPr lang="en-US" dirty="0">
                <a:effectLst>
                  <a:outerShdw blurRad="38100" dist="38100" dir="2700000" algn="tl">
                    <a:srgbClr val="C0C0C0"/>
                  </a:outerShdw>
                </a:effectLst>
                <a:latin typeface="Trebuchet MS" pitchFamily="34" charset="0"/>
              </a:rPr>
              <a:t>: </a:t>
            </a:r>
            <a:r>
              <a:rPr lang="en-US" dirty="0">
                <a:latin typeface="Trebuchet MS" pitchFamily="34" charset="0"/>
              </a:rPr>
              <a:t>the </a:t>
            </a:r>
            <a:r>
              <a:rPr lang="en-US" dirty="0">
                <a:latin typeface="Trebuchet MS" pitchFamily="34" charset="0"/>
              </a:rPr>
              <a:t>biological </a:t>
            </a:r>
            <a:r>
              <a:rPr lang="en-US" dirty="0">
                <a:latin typeface="Trebuchet MS" pitchFamily="34" charset="0"/>
              </a:rPr>
              <a:t>concept of </a:t>
            </a:r>
            <a:r>
              <a:rPr lang="en-US" dirty="0">
                <a:latin typeface="Trebuchet MS" pitchFamily="34" charset="0"/>
              </a:rPr>
              <a:t>maleness </a:t>
            </a:r>
            <a:r>
              <a:rPr lang="en-US" dirty="0">
                <a:latin typeface="Trebuchet MS" pitchFamily="34" charset="0"/>
              </a:rPr>
              <a:t>&amp; </a:t>
            </a:r>
            <a:r>
              <a:rPr lang="en-US" dirty="0">
                <a:latin typeface="Trebuchet MS" pitchFamily="34" charset="0"/>
              </a:rPr>
              <a:t>femaleness</a:t>
            </a:r>
            <a:endParaRPr lang="en-US" dirty="0">
              <a:effectLst>
                <a:outerShdw blurRad="38100" dist="38100" dir="2700000" algn="tl">
                  <a:srgbClr val="C0C0C0"/>
                </a:outerShdw>
              </a:effectLst>
              <a:latin typeface="Trebuchet MS" pitchFamily="34" charset="0"/>
            </a:endParaRPr>
          </a:p>
          <a:p>
            <a:pPr lvl="1">
              <a:lnSpc>
                <a:spcPct val="90000"/>
              </a:lnSpc>
              <a:defRPr/>
            </a:pPr>
            <a:r>
              <a:rPr lang="en-US" dirty="0">
                <a:effectLst>
                  <a:outerShdw blurRad="38100" dist="38100" dir="2700000" algn="tl">
                    <a:srgbClr val="C0C0C0"/>
                  </a:outerShdw>
                </a:effectLst>
                <a:latin typeface="Trebuchet MS" pitchFamily="34" charset="0"/>
              </a:rPr>
              <a:t>Genetic – XX, XY, </a:t>
            </a:r>
            <a:r>
              <a:rPr lang="en-US" dirty="0" err="1">
                <a:effectLst>
                  <a:outerShdw blurRad="38100" dist="38100" dir="2700000" algn="tl">
                    <a:srgbClr val="C0C0C0"/>
                  </a:outerShdw>
                </a:effectLst>
                <a:latin typeface="Trebuchet MS" pitchFamily="34" charset="0"/>
              </a:rPr>
              <a:t>etc</a:t>
            </a:r>
            <a:endParaRPr lang="en-US" dirty="0">
              <a:effectLst>
                <a:outerShdw blurRad="38100" dist="38100" dir="2700000" algn="tl">
                  <a:srgbClr val="C0C0C0"/>
                </a:outerShdw>
              </a:effectLst>
              <a:latin typeface="Trebuchet MS" pitchFamily="34" charset="0"/>
            </a:endParaRPr>
          </a:p>
          <a:p>
            <a:pPr lvl="1">
              <a:lnSpc>
                <a:spcPct val="90000"/>
              </a:lnSpc>
              <a:defRPr/>
            </a:pPr>
            <a:r>
              <a:rPr lang="en-US" dirty="0">
                <a:effectLst>
                  <a:outerShdw blurRad="38100" dist="38100" dir="2700000" algn="tl">
                    <a:srgbClr val="C0C0C0"/>
                  </a:outerShdw>
                </a:effectLst>
                <a:latin typeface="Trebuchet MS" pitchFamily="34" charset="0"/>
              </a:rPr>
              <a:t>Gonadal – testicles, ovaries</a:t>
            </a:r>
          </a:p>
          <a:p>
            <a:pPr lvl="1">
              <a:lnSpc>
                <a:spcPct val="90000"/>
              </a:lnSpc>
              <a:defRPr/>
            </a:pPr>
            <a:r>
              <a:rPr lang="en-US" dirty="0">
                <a:effectLst>
                  <a:outerShdw blurRad="38100" dist="38100" dir="2700000" algn="tl">
                    <a:srgbClr val="C0C0C0"/>
                  </a:outerShdw>
                </a:effectLst>
                <a:latin typeface="Trebuchet MS" pitchFamily="34" charset="0"/>
              </a:rPr>
              <a:t>Genital – penis, vagina, ambiguous</a:t>
            </a:r>
          </a:p>
          <a:p>
            <a:pPr lvl="1">
              <a:lnSpc>
                <a:spcPct val="90000"/>
              </a:lnSpc>
              <a:defRPr/>
            </a:pPr>
            <a:r>
              <a:rPr lang="en-US" dirty="0">
                <a:effectLst>
                  <a:outerShdw blurRad="38100" dist="38100" dir="2700000" algn="tl">
                    <a:srgbClr val="C0C0C0"/>
                  </a:outerShdw>
                </a:effectLst>
                <a:latin typeface="Trebuchet MS" pitchFamily="34" charset="0"/>
              </a:rPr>
              <a:t>Hormonal – testosterone, estrogen</a:t>
            </a:r>
          </a:p>
          <a:p>
            <a:pPr>
              <a:lnSpc>
                <a:spcPct val="90000"/>
              </a:lnSpc>
              <a:defRPr/>
            </a:pPr>
            <a:r>
              <a:rPr lang="en-US" sz="2000" b="1" dirty="0">
                <a:latin typeface="Trebuchet MS" pitchFamily="34" charset="0"/>
              </a:rPr>
              <a:t>Gende</a:t>
            </a:r>
            <a:r>
              <a:rPr lang="en-US" sz="2000" dirty="0">
                <a:latin typeface="Trebuchet MS" pitchFamily="34" charset="0"/>
              </a:rPr>
              <a:t>r: cultural and psychological </a:t>
            </a:r>
            <a:r>
              <a:rPr lang="en-US" sz="2000" dirty="0">
                <a:latin typeface="Trebuchet MS" pitchFamily="34" charset="0"/>
              </a:rPr>
              <a:t>traits </a:t>
            </a:r>
            <a:r>
              <a:rPr lang="en-US" sz="2000" dirty="0">
                <a:latin typeface="Trebuchet MS" pitchFamily="34" charset="0"/>
              </a:rPr>
              <a:t>and behaviors associated with female, male, </a:t>
            </a:r>
            <a:r>
              <a:rPr lang="en-US" sz="2000" dirty="0" err="1">
                <a:latin typeface="Trebuchet MS" pitchFamily="34" charset="0"/>
              </a:rPr>
              <a:t>etc</a:t>
            </a:r>
            <a:endParaRPr lang="en-US" sz="2000" dirty="0">
              <a:latin typeface="Trebuchet MS" pitchFamily="34" charset="0"/>
            </a:endParaRPr>
          </a:p>
          <a:p>
            <a:pPr lvl="1">
              <a:lnSpc>
                <a:spcPct val="90000"/>
              </a:lnSpc>
              <a:defRPr/>
            </a:pPr>
            <a:r>
              <a:rPr lang="en-US" b="1" dirty="0">
                <a:latin typeface="Trebuchet MS" pitchFamily="34" charset="0"/>
              </a:rPr>
              <a:t>Gender </a:t>
            </a:r>
            <a:r>
              <a:rPr lang="en-US" b="1" dirty="0">
                <a:latin typeface="Trebuchet MS" pitchFamily="34" charset="0"/>
              </a:rPr>
              <a:t>identity</a:t>
            </a:r>
            <a:r>
              <a:rPr lang="en-US" dirty="0">
                <a:latin typeface="Trebuchet MS" pitchFamily="34" charset="0"/>
              </a:rPr>
              <a:t>: how a </a:t>
            </a:r>
            <a:r>
              <a:rPr lang="en-US" dirty="0">
                <a:latin typeface="Trebuchet MS" pitchFamily="34" charset="0"/>
              </a:rPr>
              <a:t>person </a:t>
            </a:r>
            <a:r>
              <a:rPr lang="en-US" dirty="0">
                <a:latin typeface="Trebuchet MS" pitchFamily="34" charset="0"/>
              </a:rPr>
              <a:t>feels on the inside about their gender</a:t>
            </a:r>
          </a:p>
          <a:p>
            <a:pPr lvl="1">
              <a:lnSpc>
                <a:spcPct val="90000"/>
              </a:lnSpc>
              <a:defRPr/>
            </a:pPr>
            <a:r>
              <a:rPr lang="en-US" b="1" dirty="0">
                <a:latin typeface="Trebuchet MS" pitchFamily="34" charset="0"/>
              </a:rPr>
              <a:t>Gender expression: </a:t>
            </a:r>
            <a:r>
              <a:rPr lang="en-US" dirty="0">
                <a:latin typeface="Trebuchet MS" pitchFamily="34" charset="0"/>
              </a:rPr>
              <a:t>how a person displays their </a:t>
            </a:r>
            <a:r>
              <a:rPr lang="en-US" dirty="0">
                <a:latin typeface="Trebuchet MS" pitchFamily="34" charset="0"/>
              </a:rPr>
              <a:t>gender </a:t>
            </a:r>
            <a:r>
              <a:rPr lang="en-US" dirty="0">
                <a:latin typeface="Trebuchet MS" pitchFamily="34" charset="0"/>
              </a:rPr>
              <a:t>identity to the outside world</a:t>
            </a:r>
          </a:p>
          <a:p>
            <a:pPr lvl="1">
              <a:lnSpc>
                <a:spcPct val="90000"/>
              </a:lnSpc>
              <a:defRPr/>
            </a:pPr>
            <a:r>
              <a:rPr lang="en-US" b="1" dirty="0">
                <a:latin typeface="Trebuchet MS" pitchFamily="34" charset="0"/>
              </a:rPr>
              <a:t>Gender role: </a:t>
            </a:r>
            <a:r>
              <a:rPr lang="en-US" dirty="0">
                <a:latin typeface="Trebuchet MS" pitchFamily="34" charset="0"/>
              </a:rPr>
              <a:t>social behaviors that are traditionally associated with males and females</a:t>
            </a:r>
            <a:endParaRPr lang="en-US" b="1" dirty="0">
              <a:latin typeface="Trebuchet MS" pitchFamily="34" charset="0"/>
            </a:endParaRPr>
          </a:p>
          <a:p>
            <a:pPr>
              <a:lnSpc>
                <a:spcPct val="90000"/>
              </a:lnSpc>
              <a:defRPr/>
            </a:pPr>
            <a:r>
              <a:rPr lang="en-US" sz="2000" b="1" dirty="0">
                <a:latin typeface="Trebuchet MS" pitchFamily="34" charset="0"/>
              </a:rPr>
              <a:t>Sexual </a:t>
            </a:r>
            <a:r>
              <a:rPr lang="en-US" sz="2000" b="1" dirty="0">
                <a:latin typeface="Trebuchet MS" pitchFamily="34" charset="0"/>
              </a:rPr>
              <a:t>orientation</a:t>
            </a:r>
            <a:r>
              <a:rPr lang="en-US" sz="2000" dirty="0">
                <a:latin typeface="Trebuchet MS" pitchFamily="34" charset="0"/>
              </a:rPr>
              <a:t>: what type of person is someone drawn to romantically and sexually</a:t>
            </a:r>
            <a:endParaRPr lang="en-US" sz="2000" dirty="0">
              <a:latin typeface="Trebuchet MS" pitchFamily="34" charset="0"/>
            </a:endParaRPr>
          </a:p>
        </p:txBody>
      </p:sp>
    </p:spTree>
    <p:extLst>
      <p:ext uri="{BB962C8B-B14F-4D97-AF65-F5344CB8AC3E}">
        <p14:creationId xmlns:p14="http://schemas.microsoft.com/office/powerpoint/2010/main" val="1784832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juarez\AppData\Local\Microsoft\Windows\Temporary Internet Files\Content.Outlook\AM4T3X1C\1600-Genderbread-Per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787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71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3733800" y="988649"/>
            <a:ext cx="7772400" cy="685800"/>
          </a:xfrm>
          <a:prstGeom prst="rect">
            <a:avLst/>
          </a:prstGeom>
          <a:noFill/>
          <a:ln w="9360">
            <a:noFill/>
            <a:round/>
            <a:headEnd/>
            <a:tailEnd/>
          </a:ln>
        </p:spPr>
        <p:txBody>
          <a:bodyPr lIns="90000" tIns="80280" rIns="90000" bIns="45000"/>
          <a:lstStyle/>
          <a:p>
            <a:pPr algn="r">
              <a:lnSpc>
                <a:spcPct val="93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400" dirty="0" smtClean="0">
                <a:latin typeface="+mj-lt"/>
                <a:cs typeface="Arial" charset="0"/>
              </a:rPr>
              <a:t>BARRIERS TO CARE</a:t>
            </a:r>
            <a:endParaRPr lang="en-US" sz="4400" dirty="0">
              <a:latin typeface="+mj-lt"/>
              <a:cs typeface="Arial" charset="0"/>
            </a:endParaRPr>
          </a:p>
          <a:p>
            <a:pPr algn="ctr">
              <a:lnSpc>
                <a:spcPct val="50000"/>
              </a:lnSpc>
              <a:spcAft>
                <a:spcPts val="1200"/>
              </a:spcAft>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3200" b="1" u="sng" dirty="0">
              <a:effectLst>
                <a:outerShdw blurRad="38100" dist="38100" dir="2700000" algn="tl">
                  <a:srgbClr val="C0C0C0"/>
                </a:outerShdw>
              </a:effectLst>
              <a:latin typeface="Arial" charset="0"/>
              <a:cs typeface="Arial" charset="0"/>
            </a:endParaRPr>
          </a:p>
          <a:p>
            <a:pPr algn="ctr">
              <a:lnSpc>
                <a:spcPct val="50000"/>
              </a:lnSpc>
              <a:spcAft>
                <a:spcPts val="1200"/>
              </a:spcAft>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3200" b="1" u="sng" dirty="0">
              <a:effectLst>
                <a:outerShdw blurRad="38100" dist="38100" dir="2700000" algn="tl">
                  <a:srgbClr val="C0C0C0"/>
                </a:outerShdw>
              </a:effectLst>
              <a:latin typeface="Arial" charset="0"/>
              <a:cs typeface="Arial" charset="0"/>
            </a:endParaRPr>
          </a:p>
          <a:p>
            <a:pPr algn="ctr">
              <a:lnSpc>
                <a:spcPct val="93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400" dirty="0">
                <a:solidFill>
                  <a:srgbClr val="FFFFFF"/>
                </a:solidFill>
                <a:latin typeface="Arial" charset="0"/>
                <a:cs typeface="Arial Unicode MS" pitchFamily="-101" charset="0"/>
              </a:rPr>
              <a:t> </a:t>
            </a:r>
          </a:p>
        </p:txBody>
      </p:sp>
      <p:sp>
        <p:nvSpPr>
          <p:cNvPr id="8195" name="Rectangle 2"/>
          <p:cNvSpPr>
            <a:spLocks noChangeArrowheads="1"/>
          </p:cNvSpPr>
          <p:nvPr/>
        </p:nvSpPr>
        <p:spPr bwMode="auto">
          <a:xfrm>
            <a:off x="2209800" y="2743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0000" tIns="80280" rIns="90000" bIns="45000"/>
          <a:lstStyle>
            <a:lvl1pPr eaLnBrk="0" hangingPunct="0">
              <a:lnSpc>
                <a:spcPct val="87000"/>
              </a:lnSpc>
              <a:spcAft>
                <a:spcPts val="14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lnSpc>
                <a:spcPct val="87000"/>
              </a:lnSpc>
              <a:spcAft>
                <a:spcPts val="1138"/>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lnSpc>
                <a:spcPct val="87000"/>
              </a:lnSpc>
              <a:spcAft>
                <a:spcPts val="8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lnSpc>
                <a:spcPct val="87000"/>
              </a:lnSpc>
              <a:spcAft>
                <a:spcPts val="57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lnSpc>
                <a:spcPct val="87000"/>
              </a:lnSpc>
              <a:spcAft>
                <a:spcPts val="288"/>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93000"/>
              </a:lnSpc>
              <a:spcBef>
                <a:spcPts val="1000"/>
              </a:spcBef>
              <a:spcAft>
                <a:spcPct val="0"/>
              </a:spcAft>
              <a:buNone/>
            </a:pPr>
            <a:r>
              <a:rPr lang="en-US" altLang="en-US" sz="4000"/>
              <a:t>             </a:t>
            </a:r>
          </a:p>
          <a:p>
            <a:pPr eaLnBrk="1" hangingPunct="1">
              <a:lnSpc>
                <a:spcPct val="93000"/>
              </a:lnSpc>
              <a:spcBef>
                <a:spcPts val="1000"/>
              </a:spcBef>
              <a:spcAft>
                <a:spcPct val="0"/>
              </a:spcAft>
              <a:buNone/>
            </a:pPr>
            <a:endParaRPr lang="en-US" altLang="en-US" sz="4000"/>
          </a:p>
        </p:txBody>
      </p:sp>
      <p:sp>
        <p:nvSpPr>
          <p:cNvPr id="8196" name="Rectangle 3"/>
          <p:cNvSpPr>
            <a:spLocks noChangeArrowheads="1"/>
          </p:cNvSpPr>
          <p:nvPr/>
        </p:nvSpPr>
        <p:spPr bwMode="auto">
          <a:xfrm>
            <a:off x="1524000" y="1674449"/>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6168" rIns="90000" bIns="45000"/>
          <a:lstStyle>
            <a:lvl1pPr eaLnBrk="0" hangingPunct="0">
              <a:lnSpc>
                <a:spcPct val="87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lnSpc>
                <a:spcPct val="87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lnSpc>
                <a:spcPct val="87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lnSpc>
                <a:spcPct val="87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lnSpc>
                <a:spcPct val="87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42900" indent="-342900" eaLnBrk="1" hangingPunct="1">
              <a:lnSpc>
                <a:spcPct val="93000"/>
              </a:lnSpc>
              <a:spcAft>
                <a:spcPct val="0"/>
              </a:spcAft>
              <a:buClr>
                <a:srgbClr val="FFC000"/>
              </a:buClr>
              <a:buSzPct val="115000"/>
            </a:pPr>
            <a:endParaRPr lang="en-US" altLang="en-US" sz="2000" dirty="0">
              <a:solidFill>
                <a:schemeClr val="tx1"/>
              </a:solidFill>
              <a:latin typeface="+mn-lt"/>
            </a:endParaRPr>
          </a:p>
          <a:p>
            <a:pPr marL="342900" indent="-342900" eaLnBrk="1" hangingPunct="1">
              <a:lnSpc>
                <a:spcPct val="93000"/>
              </a:lnSpc>
              <a:spcAft>
                <a:spcPct val="0"/>
              </a:spcAft>
              <a:buClr>
                <a:srgbClr val="FFC000"/>
              </a:buClr>
              <a:buSzPct val="115000"/>
            </a:pPr>
            <a:endParaRPr lang="en-US" altLang="en-US" sz="2000" dirty="0">
              <a:solidFill>
                <a:schemeClr val="tx1"/>
              </a:solidFill>
              <a:latin typeface="+mn-lt"/>
            </a:endParaRPr>
          </a:p>
          <a:p>
            <a:pPr marL="342900" indent="-342900" eaLnBrk="1" hangingPunct="1">
              <a:lnSpc>
                <a:spcPct val="93000"/>
              </a:lnSpc>
              <a:spcAft>
                <a:spcPct val="0"/>
              </a:spcAft>
              <a:buClrTx/>
              <a:buSzPct val="115000"/>
            </a:pPr>
            <a:r>
              <a:rPr lang="en-US" altLang="en-US" sz="2000" dirty="0">
                <a:solidFill>
                  <a:schemeClr val="tx1"/>
                </a:solidFill>
                <a:latin typeface="+mn-lt"/>
              </a:rPr>
              <a:t>Trans-people </a:t>
            </a:r>
            <a:r>
              <a:rPr lang="en-US" altLang="en-US" sz="2000" b="1" dirty="0">
                <a:solidFill>
                  <a:schemeClr val="tx1"/>
                </a:solidFill>
                <a:latin typeface="+mn-lt"/>
              </a:rPr>
              <a:t>postpone </a:t>
            </a:r>
            <a:r>
              <a:rPr lang="en-US" altLang="en-US" sz="2000" b="1" dirty="0">
                <a:solidFill>
                  <a:schemeClr val="tx1"/>
                </a:solidFill>
                <a:latin typeface="+mn-lt"/>
              </a:rPr>
              <a:t>medical </a:t>
            </a:r>
            <a:r>
              <a:rPr lang="en-US" altLang="en-US" sz="2000" b="1" dirty="0">
                <a:solidFill>
                  <a:schemeClr val="tx1"/>
                </a:solidFill>
                <a:latin typeface="+mn-lt"/>
              </a:rPr>
              <a:t>care</a:t>
            </a:r>
            <a:r>
              <a:rPr lang="en-US" altLang="en-US" sz="2000" dirty="0">
                <a:solidFill>
                  <a:schemeClr val="tx1"/>
                </a:solidFill>
                <a:latin typeface="+mn-lt"/>
              </a:rPr>
              <a:t> when sick or injured</a:t>
            </a:r>
            <a:r>
              <a:rPr lang="en-US" altLang="en-US" sz="2000" b="1" dirty="0">
                <a:solidFill>
                  <a:schemeClr val="tx1"/>
                </a:solidFill>
                <a:latin typeface="+mn-lt"/>
              </a:rPr>
              <a:t> </a:t>
            </a:r>
            <a:r>
              <a:rPr lang="en-US" altLang="en-US" sz="2000" dirty="0">
                <a:solidFill>
                  <a:schemeClr val="tx1"/>
                </a:solidFill>
                <a:latin typeface="+mn-lt"/>
              </a:rPr>
              <a:t>due to discrimination (28%) or inability to </a:t>
            </a:r>
            <a:r>
              <a:rPr lang="en-US" altLang="en-US" sz="2000" dirty="0">
                <a:solidFill>
                  <a:schemeClr val="tx1"/>
                </a:solidFill>
                <a:latin typeface="+mn-lt"/>
              </a:rPr>
              <a:t>afford </a:t>
            </a:r>
            <a:r>
              <a:rPr lang="en-US" altLang="en-US" sz="2000" dirty="0">
                <a:solidFill>
                  <a:schemeClr val="tx1"/>
                </a:solidFill>
                <a:latin typeface="+mn-lt"/>
              </a:rPr>
              <a:t>(48%).</a:t>
            </a:r>
          </a:p>
          <a:p>
            <a:pPr eaLnBrk="1" hangingPunct="1">
              <a:lnSpc>
                <a:spcPct val="93000"/>
              </a:lnSpc>
              <a:spcAft>
                <a:spcPct val="0"/>
              </a:spcAft>
              <a:buClrTx/>
              <a:buSzPct val="115000"/>
              <a:buFont typeface="Courier New" panose="02070309020205020404" pitchFamily="49" charset="0"/>
              <a:buChar char="o"/>
            </a:pPr>
            <a:endParaRPr lang="en-US" altLang="en-US" sz="2000" dirty="0">
              <a:solidFill>
                <a:schemeClr val="tx1"/>
              </a:solidFill>
              <a:latin typeface="+mn-lt"/>
            </a:endParaRPr>
          </a:p>
          <a:p>
            <a:pPr marL="342900" indent="-342900" eaLnBrk="1" hangingPunct="1">
              <a:lnSpc>
                <a:spcPct val="93000"/>
              </a:lnSpc>
              <a:spcAft>
                <a:spcPct val="0"/>
              </a:spcAft>
              <a:buClrTx/>
              <a:buSzPct val="115000"/>
            </a:pPr>
            <a:r>
              <a:rPr lang="en-US" altLang="en-US" sz="2000" b="1" dirty="0">
                <a:solidFill>
                  <a:schemeClr val="tx1"/>
                </a:solidFill>
                <a:latin typeface="+mn-lt"/>
              </a:rPr>
              <a:t>Refusal of care</a:t>
            </a:r>
            <a:r>
              <a:rPr lang="en-US" altLang="en-US" sz="2000" dirty="0">
                <a:solidFill>
                  <a:schemeClr val="tx1"/>
                </a:solidFill>
                <a:latin typeface="+mn-lt"/>
              </a:rPr>
              <a:t>: 19</a:t>
            </a:r>
            <a:r>
              <a:rPr lang="en-US" altLang="en-US" sz="2000" dirty="0">
                <a:solidFill>
                  <a:schemeClr val="tx1"/>
                </a:solidFill>
                <a:latin typeface="+mn-lt"/>
              </a:rPr>
              <a:t>% of trans people surveyed </a:t>
            </a:r>
            <a:r>
              <a:rPr lang="en-US" altLang="en-US" sz="2000" dirty="0">
                <a:solidFill>
                  <a:schemeClr val="tx1"/>
                </a:solidFill>
                <a:latin typeface="+mn-lt"/>
              </a:rPr>
              <a:t>reported being refused care due to their transgender or gender non-conforming status, with even higher numbers among people of color in the survey</a:t>
            </a:r>
            <a:r>
              <a:rPr lang="en-US" altLang="en-US" sz="2000" dirty="0">
                <a:solidFill>
                  <a:schemeClr val="tx1"/>
                </a:solidFill>
                <a:latin typeface="+mn-lt"/>
              </a:rPr>
              <a:t>.</a:t>
            </a:r>
          </a:p>
          <a:p>
            <a:pPr eaLnBrk="1" hangingPunct="1">
              <a:lnSpc>
                <a:spcPct val="93000"/>
              </a:lnSpc>
              <a:spcAft>
                <a:spcPct val="0"/>
              </a:spcAft>
              <a:buClrTx/>
              <a:buSzPct val="115000"/>
              <a:buNone/>
            </a:pPr>
            <a:endParaRPr lang="en-US" altLang="en-US" sz="2000" dirty="0">
              <a:solidFill>
                <a:schemeClr val="tx1"/>
              </a:solidFill>
              <a:latin typeface="+mn-lt"/>
            </a:endParaRPr>
          </a:p>
          <a:p>
            <a:pPr marL="342900" indent="-342900" eaLnBrk="1" hangingPunct="1">
              <a:lnSpc>
                <a:spcPct val="93000"/>
              </a:lnSpc>
              <a:spcAft>
                <a:spcPct val="0"/>
              </a:spcAft>
              <a:buClrTx/>
              <a:buSzPct val="115000"/>
            </a:pPr>
            <a:r>
              <a:rPr lang="en-US" altLang="en-US" sz="2000" b="1" dirty="0">
                <a:solidFill>
                  <a:schemeClr val="tx1"/>
                </a:solidFill>
                <a:latin typeface="+mn-lt"/>
              </a:rPr>
              <a:t>Lack of provider knowledge</a:t>
            </a:r>
            <a:r>
              <a:rPr lang="en-US" altLang="en-US" sz="2000" dirty="0">
                <a:solidFill>
                  <a:schemeClr val="tx1"/>
                </a:solidFill>
                <a:latin typeface="+mn-lt"/>
              </a:rPr>
              <a:t>: 50% of the sample reported having to teach their medical providers about transgender </a:t>
            </a:r>
            <a:r>
              <a:rPr lang="en-US" altLang="en-US" sz="2000" dirty="0">
                <a:solidFill>
                  <a:schemeClr val="tx1"/>
                </a:solidFill>
                <a:latin typeface="+mn-lt"/>
              </a:rPr>
              <a:t>care</a:t>
            </a:r>
            <a:endParaRPr lang="en-US" altLang="en-US" sz="2000" dirty="0">
              <a:solidFill>
                <a:schemeClr val="tx1"/>
              </a:solidFill>
              <a:latin typeface="+mn-lt"/>
            </a:endParaRPr>
          </a:p>
          <a:p>
            <a:pPr eaLnBrk="1" hangingPunct="1">
              <a:lnSpc>
                <a:spcPct val="93000"/>
              </a:lnSpc>
              <a:spcAft>
                <a:spcPct val="0"/>
              </a:spcAft>
              <a:buClr>
                <a:srgbClr val="FFC000"/>
              </a:buClr>
              <a:buSzPct val="115000"/>
              <a:buFont typeface="Courier New" panose="02070309020205020404" pitchFamily="49" charset="0"/>
              <a:buChar char="o"/>
            </a:pPr>
            <a:endParaRPr lang="en-US" altLang="en-US" sz="2000" dirty="0">
              <a:solidFill>
                <a:schemeClr val="tx1"/>
              </a:solidFill>
              <a:latin typeface="+mn-lt"/>
            </a:endParaRPr>
          </a:p>
          <a:p>
            <a:pPr eaLnBrk="1" hangingPunct="1">
              <a:lnSpc>
                <a:spcPct val="93000"/>
              </a:lnSpc>
              <a:spcAft>
                <a:spcPct val="0"/>
              </a:spcAft>
              <a:buClr>
                <a:srgbClr val="FFC000"/>
              </a:buClr>
              <a:buSzPct val="115000"/>
              <a:buFont typeface="Courier New" panose="02070309020205020404" pitchFamily="49" charset="0"/>
              <a:buChar char="o"/>
            </a:pPr>
            <a:endParaRPr lang="en-US" altLang="en-US" sz="2400" dirty="0">
              <a:solidFill>
                <a:schemeClr val="tx1"/>
              </a:solidFill>
              <a:cs typeface="Arial" panose="020B0604020202020204" pitchFamily="34" charset="0"/>
            </a:endParaRPr>
          </a:p>
          <a:p>
            <a:pPr eaLnBrk="1" hangingPunct="1">
              <a:lnSpc>
                <a:spcPct val="93000"/>
              </a:lnSpc>
              <a:spcAft>
                <a:spcPct val="0"/>
              </a:spcAft>
              <a:buClr>
                <a:srgbClr val="FFC000"/>
              </a:buClr>
              <a:buSzPct val="115000"/>
              <a:buFont typeface="Courier New" panose="02070309020205020404" pitchFamily="49" charset="0"/>
              <a:buChar char="o"/>
            </a:pPr>
            <a:endParaRPr lang="en-US" altLang="en-US" sz="2400" dirty="0">
              <a:solidFill>
                <a:schemeClr val="tx1"/>
              </a:solidFill>
              <a:cs typeface="Arial" panose="020B0604020202020204" pitchFamily="34" charset="0"/>
            </a:endParaRPr>
          </a:p>
          <a:p>
            <a:pPr eaLnBrk="1" hangingPunct="1">
              <a:lnSpc>
                <a:spcPct val="93000"/>
              </a:lnSpc>
              <a:spcAft>
                <a:spcPct val="0"/>
              </a:spcAft>
              <a:buClr>
                <a:srgbClr val="FFC000"/>
              </a:buClr>
              <a:buSzPct val="115000"/>
              <a:buFontTx/>
              <a:buNone/>
            </a:pPr>
            <a:endParaRPr lang="en-US" altLang="en-US" sz="2400" dirty="0">
              <a:solidFill>
                <a:schemeClr val="tx1"/>
              </a:solidFill>
              <a:cs typeface="Arial" panose="020B0604020202020204" pitchFamily="34" charset="0"/>
            </a:endParaRPr>
          </a:p>
          <a:p>
            <a:pPr eaLnBrk="1" hangingPunct="1">
              <a:lnSpc>
                <a:spcPct val="93000"/>
              </a:lnSpc>
              <a:spcAft>
                <a:spcPct val="0"/>
              </a:spcAft>
              <a:buClr>
                <a:srgbClr val="FFC000"/>
              </a:buClr>
              <a:buSzPct val="145000"/>
              <a:buFontTx/>
              <a:buNone/>
            </a:pPr>
            <a:r>
              <a:rPr lang="en-US" altLang="en-US" sz="1200" dirty="0">
                <a:solidFill>
                  <a:schemeClr val="tx1"/>
                </a:solidFill>
                <a:cs typeface="Arial" panose="020B0604020202020204" pitchFamily="34" charset="0"/>
              </a:rPr>
              <a:t>                                                                                                                      </a:t>
            </a:r>
            <a:r>
              <a:rPr lang="en-US" altLang="en-US" sz="1600" dirty="0">
                <a:solidFill>
                  <a:schemeClr val="tx1"/>
                </a:solidFill>
                <a:cs typeface="Arial" panose="020B0604020202020204" pitchFamily="34" charset="0"/>
              </a:rPr>
              <a:t>                            </a:t>
            </a:r>
          </a:p>
        </p:txBody>
      </p:sp>
      <p:sp>
        <p:nvSpPr>
          <p:cNvPr id="14341"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r">
              <a:defRPr/>
            </a:pPr>
            <a:r>
              <a:rPr lang="en-US" sz="1200" b="1" dirty="0"/>
              <a:t> </a:t>
            </a:r>
          </a:p>
        </p:txBody>
      </p:sp>
      <p:sp>
        <p:nvSpPr>
          <p:cNvPr id="8198" name="Rectangle 18"/>
          <p:cNvSpPr>
            <a:spLocks/>
          </p:cNvSpPr>
          <p:nvPr/>
        </p:nvSpPr>
        <p:spPr bwMode="auto">
          <a:xfrm>
            <a:off x="5038725" y="6538913"/>
            <a:ext cx="563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96" tIns="50798" rIns="88896" bIns="50798" anchor="ctr"/>
          <a:lstStyle>
            <a:lvl1pPr defTabSz="912813" eaLnBrk="0" hangingPunct="0">
              <a:lnSpc>
                <a:spcPct val="87000"/>
              </a:lnSpc>
              <a:spcAft>
                <a:spcPts val="1425"/>
              </a:spcAft>
              <a:buClr>
                <a:srgbClr val="000000"/>
              </a:buClr>
              <a:buSzPct val="100000"/>
              <a:buFont typeface="Times New Roman" panose="02020603050405020304" pitchFamily="18"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defTabSz="912813" eaLnBrk="0" hangingPunct="0">
              <a:lnSpc>
                <a:spcPct val="87000"/>
              </a:lnSpc>
              <a:spcAft>
                <a:spcPts val="1138"/>
              </a:spcAft>
              <a:buClr>
                <a:srgbClr val="000000"/>
              </a:buClr>
              <a:buSzPct val="100000"/>
              <a:buFont typeface="Times New Roman" panose="02020603050405020304" pitchFamily="18"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defTabSz="912813" eaLnBrk="0" hangingPunct="0">
              <a:lnSpc>
                <a:spcPct val="87000"/>
              </a:lnSpc>
              <a:spcAft>
                <a:spcPts val="8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defTabSz="912813" eaLnBrk="0" hangingPunct="0">
              <a:lnSpc>
                <a:spcPct val="87000"/>
              </a:lnSpc>
              <a:spcAft>
                <a:spcPts val="575"/>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defTabSz="912813" eaLnBrk="0" hangingPunct="0">
              <a:lnSpc>
                <a:spcPct val="87000"/>
              </a:lnSpc>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hangingPunct="1">
              <a:lnSpc>
                <a:spcPct val="100000"/>
              </a:lnSpc>
              <a:spcAft>
                <a:spcPct val="0"/>
              </a:spcAft>
              <a:buClrTx/>
              <a:buSzTx/>
              <a:buFontTx/>
              <a:buNone/>
            </a:pPr>
            <a:r>
              <a:rPr lang="en-US" altLang="en-US" sz="1100">
                <a:solidFill>
                  <a:srgbClr val="8D9AB3"/>
                </a:solidFill>
                <a:latin typeface="Helvetica" panose="020B0604020202020204" pitchFamily="34" charset="0"/>
                <a:cs typeface="Helvetica" panose="020B0604020202020204" pitchFamily="34" charset="0"/>
                <a:sym typeface="Helvetica" panose="020B0604020202020204" pitchFamily="34" charset="0"/>
              </a:rPr>
              <a:t>© Transgender Economic Empowerment Project/ TEEP, all rights reserved</a:t>
            </a:r>
            <a:endParaRPr lang="en-US" altLang="en-US" sz="1800">
              <a:solidFill>
                <a:schemeClr val="tx1"/>
              </a:solidFill>
            </a:endParaRPr>
          </a:p>
        </p:txBody>
      </p:sp>
      <p:sp>
        <p:nvSpPr>
          <p:cNvPr id="8199" name="Rectangle 18"/>
          <p:cNvSpPr>
            <a:spLocks/>
          </p:cNvSpPr>
          <p:nvPr/>
        </p:nvSpPr>
        <p:spPr bwMode="auto">
          <a:xfrm>
            <a:off x="228600" y="6477001"/>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96" tIns="50798" rIns="88896" bIns="50798" anchor="ctr"/>
          <a:lstStyle>
            <a:lvl1pPr defTabSz="912813" eaLnBrk="0" hangingPunct="0">
              <a:lnSpc>
                <a:spcPct val="87000"/>
              </a:lnSpc>
              <a:spcAft>
                <a:spcPts val="1425"/>
              </a:spcAft>
              <a:buClr>
                <a:srgbClr val="000000"/>
              </a:buClr>
              <a:buSzPct val="100000"/>
              <a:buFont typeface="Times New Roman" panose="02020603050405020304" pitchFamily="18"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defTabSz="912813" eaLnBrk="0" hangingPunct="0">
              <a:lnSpc>
                <a:spcPct val="87000"/>
              </a:lnSpc>
              <a:spcAft>
                <a:spcPts val="1138"/>
              </a:spcAft>
              <a:buClr>
                <a:srgbClr val="000000"/>
              </a:buClr>
              <a:buSzPct val="100000"/>
              <a:buFont typeface="Times New Roman" panose="02020603050405020304" pitchFamily="18"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defTabSz="912813" eaLnBrk="0" hangingPunct="0">
              <a:lnSpc>
                <a:spcPct val="87000"/>
              </a:lnSpc>
              <a:spcAft>
                <a:spcPts val="8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defTabSz="912813" eaLnBrk="0" hangingPunct="0">
              <a:lnSpc>
                <a:spcPct val="87000"/>
              </a:lnSpc>
              <a:spcAft>
                <a:spcPts val="575"/>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defTabSz="912813" eaLnBrk="0" hangingPunct="0">
              <a:lnSpc>
                <a:spcPct val="87000"/>
              </a:lnSpc>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912813" eaLnBrk="0" fontAlgn="base" hangingPunct="0">
              <a:lnSpc>
                <a:spcPct val="87000"/>
              </a:lnSpc>
              <a:spcBef>
                <a:spcPct val="0"/>
              </a:spcBef>
              <a:spcAft>
                <a:spcPts val="288"/>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hangingPunct="1">
              <a:lnSpc>
                <a:spcPct val="100000"/>
              </a:lnSpc>
              <a:spcAft>
                <a:spcPct val="0"/>
              </a:spcAft>
              <a:buClrTx/>
              <a:buSzTx/>
              <a:buFontTx/>
              <a:buNone/>
            </a:pPr>
            <a:r>
              <a:rPr lang="en-US" altLang="en-US" sz="1100">
                <a:solidFill>
                  <a:srgbClr val="8D9AB3"/>
                </a:solidFill>
                <a:latin typeface="Helvetica" panose="020B0604020202020204" pitchFamily="34" charset="0"/>
                <a:cs typeface="Helvetica" panose="020B0604020202020204" pitchFamily="34" charset="0"/>
                <a:sym typeface="Helvetica" panose="020B0604020202020204" pitchFamily="34" charset="0"/>
              </a:rPr>
              <a:t>Injustice at Every Turn/ National Transgender Discrimination Survey</a:t>
            </a:r>
            <a:endParaRPr lang="en-US" altLang="en-US" sz="1800">
              <a:solidFill>
                <a:schemeClr val="tx1"/>
              </a:solidFill>
            </a:endParaRPr>
          </a:p>
        </p:txBody>
      </p:sp>
    </p:spTree>
    <p:extLst>
      <p:ext uri="{BB962C8B-B14F-4D97-AF65-F5344CB8AC3E}">
        <p14:creationId xmlns:p14="http://schemas.microsoft.com/office/powerpoint/2010/main" val="19061114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Gender Dysphoria</a:t>
            </a:r>
            <a:endParaRPr lang="en-US" dirty="0"/>
          </a:p>
        </p:txBody>
      </p:sp>
      <p:sp>
        <p:nvSpPr>
          <p:cNvPr id="3" name="Content Placeholder 2"/>
          <p:cNvSpPr>
            <a:spLocks noGrp="1"/>
          </p:cNvSpPr>
          <p:nvPr>
            <p:ph idx="1"/>
          </p:nvPr>
        </p:nvSpPr>
        <p:spPr/>
        <p:txBody>
          <a:bodyPr>
            <a:normAutofit/>
          </a:bodyPr>
          <a:lstStyle/>
          <a:p>
            <a:r>
              <a:rPr lang="en-US" dirty="0" smtClean="0"/>
              <a:t>The key reason hormone care and transitioning exists</a:t>
            </a:r>
          </a:p>
          <a:p>
            <a:r>
              <a:rPr lang="en-US" dirty="0" smtClean="0"/>
              <a:t>Gender Dysphoria is a life-threatening condition</a:t>
            </a:r>
          </a:p>
          <a:p>
            <a:pPr lvl="1"/>
            <a:r>
              <a:rPr lang="en-US" dirty="0" smtClean="0"/>
              <a:t>41% of trans people reported at least one suicide </a:t>
            </a:r>
            <a:r>
              <a:rPr lang="en-US" b="1" dirty="0" smtClean="0">
                <a:solidFill>
                  <a:srgbClr val="FF0000"/>
                </a:solidFill>
              </a:rPr>
              <a:t>attempt</a:t>
            </a:r>
            <a:r>
              <a:rPr lang="en-US" dirty="0" smtClean="0"/>
              <a:t> in their life!</a:t>
            </a:r>
          </a:p>
          <a:p>
            <a:r>
              <a:rPr lang="en-US" dirty="0" smtClean="0"/>
              <a:t>Treating depression without treating gender dysphoria often does not work or helps only </a:t>
            </a:r>
            <a:r>
              <a:rPr lang="en-US" dirty="0" smtClean="0"/>
              <a:t>partially</a:t>
            </a:r>
            <a:endParaRPr lang="en-US" dirty="0" smtClean="0"/>
          </a:p>
          <a:p>
            <a:r>
              <a:rPr lang="en-US" dirty="0" smtClean="0"/>
              <a:t>For many trans people, the only way to help them is to “fix” their bodies</a:t>
            </a:r>
            <a:endParaRPr lang="en-US" dirty="0"/>
          </a:p>
        </p:txBody>
      </p:sp>
    </p:spTree>
    <p:extLst>
      <p:ext uri="{BB962C8B-B14F-4D97-AF65-F5344CB8AC3E}">
        <p14:creationId xmlns:p14="http://schemas.microsoft.com/office/powerpoint/2010/main" val="3334662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37</TotalTime>
  <Words>2708</Words>
  <Application>Microsoft Office PowerPoint</Application>
  <PresentationFormat>Widescreen</PresentationFormat>
  <Paragraphs>426</Paragraphs>
  <Slides>53</Slides>
  <Notes>14</Notes>
  <HiddenSlides>31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Arial Unicode MS</vt:lpstr>
      <vt:lpstr>ＭＳ Ｐゴシック</vt:lpstr>
      <vt:lpstr>Arial</vt:lpstr>
      <vt:lpstr>Arial Black</vt:lpstr>
      <vt:lpstr>Baskerville Old Face</vt:lpstr>
      <vt:lpstr>Calibri</vt:lpstr>
      <vt:lpstr>Century Gothic</vt:lpstr>
      <vt:lpstr>Courier New</vt:lpstr>
      <vt:lpstr>Helvetica</vt:lpstr>
      <vt:lpstr>Times New Roman</vt:lpstr>
      <vt:lpstr>Trebuchet MS</vt:lpstr>
      <vt:lpstr>Wingdings</vt:lpstr>
      <vt:lpstr>Vapor Trail</vt:lpstr>
      <vt:lpstr>Overview of Transgender Health Care</vt:lpstr>
      <vt:lpstr>Learning Objectives</vt:lpstr>
      <vt:lpstr>Disclosures</vt:lpstr>
      <vt:lpstr>Core Concept of Gender Spectrum</vt:lpstr>
      <vt:lpstr>Gender vs sexuality</vt:lpstr>
      <vt:lpstr>Core Concept of Gender Spectrum</vt:lpstr>
      <vt:lpstr>PowerPoint Presentation</vt:lpstr>
      <vt:lpstr>PowerPoint Presentation</vt:lpstr>
      <vt:lpstr>Foundation: Gender Dysphoria</vt:lpstr>
      <vt:lpstr>Coding Matters</vt:lpstr>
      <vt:lpstr>DSM-5</vt:lpstr>
      <vt:lpstr>PowerPoint Presentation</vt:lpstr>
      <vt:lpstr>Hormones &amp; Improved Quality of Life</vt:lpstr>
      <vt:lpstr>Results</vt:lpstr>
      <vt:lpstr>What’s your model?</vt:lpstr>
      <vt:lpstr>PowerPoint Presentation</vt:lpstr>
      <vt:lpstr>Adult Decision Making</vt:lpstr>
      <vt:lpstr>Informed Consent</vt:lpstr>
      <vt:lpstr>Informed Consent Elements</vt:lpstr>
      <vt:lpstr>PowerPoint Presentation</vt:lpstr>
      <vt:lpstr>Prescribing Hormones is Relatively Simple</vt:lpstr>
      <vt:lpstr>Prescription and Monitoring</vt:lpstr>
      <vt:lpstr>Important Resources for PCPs</vt:lpstr>
      <vt:lpstr>Psychosocial Concerns</vt:lpstr>
      <vt:lpstr>Creating A Welcoming Office Environment</vt:lpstr>
      <vt:lpstr>PowerPoint Presentation</vt:lpstr>
      <vt:lpstr>Initial Evaluation</vt:lpstr>
      <vt:lpstr>Conditions with Direct Impact on Hormone Treatment</vt:lpstr>
      <vt:lpstr>Conditions with Indirect Impact on Hormone Treatment</vt:lpstr>
      <vt:lpstr>Initial Patient Education</vt:lpstr>
      <vt:lpstr>PowerPoint Presentation</vt:lpstr>
      <vt:lpstr>PowerPoint Presentation</vt:lpstr>
      <vt:lpstr>Initial Evaluation (cont)</vt:lpstr>
      <vt:lpstr>Feminizing Hormone Therapy</vt:lpstr>
      <vt:lpstr>Feminizing Hormones</vt:lpstr>
      <vt:lpstr>Hormone Choices</vt:lpstr>
      <vt:lpstr>Not 1st line: Micronized Progesterone</vt:lpstr>
      <vt:lpstr>Feminizing Hormone Notes</vt:lpstr>
      <vt:lpstr>Monitoring Visits</vt:lpstr>
      <vt:lpstr>Prolactin levels</vt:lpstr>
      <vt:lpstr>Common Surgeries</vt:lpstr>
      <vt:lpstr>Silicone</vt:lpstr>
      <vt:lpstr>Masculinizing Hormone Therapy</vt:lpstr>
      <vt:lpstr>Testosterone therapy: Goals</vt:lpstr>
      <vt:lpstr>Hormone choices</vt:lpstr>
      <vt:lpstr>Contraception &amp; Pregnancy</vt:lpstr>
      <vt:lpstr>Aromatization of  Testosterone -&gt; Estrogen</vt:lpstr>
      <vt:lpstr>Too much? Or not enough?</vt:lpstr>
      <vt:lpstr>Monitoring Visits</vt:lpstr>
      <vt:lpstr>Endometrium/Ovaries –  What should we worry about?</vt:lpstr>
      <vt:lpstr>Most Common Surgeries</vt:lpstr>
      <vt:lpstr>Learning Objectives</vt:lpstr>
      <vt:lpstr>Remember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Transgender Health Care</dc:title>
  <dc:creator>Ward Carpenter, MD</dc:creator>
  <cp:lastModifiedBy>Ward Carpenter, MD</cp:lastModifiedBy>
  <cp:revision>6</cp:revision>
  <dcterms:created xsi:type="dcterms:W3CDTF">2016-04-01T06:27:11Z</dcterms:created>
  <dcterms:modified xsi:type="dcterms:W3CDTF">2016-04-01T07:04:31Z</dcterms:modified>
</cp:coreProperties>
</file>